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heme/theme4.xml" ContentType="application/vnd.openxmlformats-officedocument.theme+xml"/>
  <Override PartName="/ppt/theme/theme5.xml" ContentType="application/vnd.openxmlformats-officedocument.theme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7" r:id="rId2"/>
    <p:sldMasterId id="2147483679" r:id="rId3"/>
  </p:sldMasterIdLst>
  <p:notesMasterIdLst>
    <p:notesMasterId r:id="rId40"/>
  </p:notesMasterIdLst>
  <p:handoutMasterIdLst>
    <p:handoutMasterId r:id="rId41"/>
  </p:handoutMasterIdLst>
  <p:sldIdLst>
    <p:sldId id="285" r:id="rId4"/>
    <p:sldId id="319" r:id="rId5"/>
    <p:sldId id="320" r:id="rId6"/>
    <p:sldId id="321" r:id="rId7"/>
    <p:sldId id="322" r:id="rId8"/>
    <p:sldId id="411" r:id="rId9"/>
    <p:sldId id="323" r:id="rId10"/>
    <p:sldId id="412" r:id="rId11"/>
    <p:sldId id="413" r:id="rId12"/>
    <p:sldId id="414" r:id="rId13"/>
    <p:sldId id="415" r:id="rId14"/>
    <p:sldId id="416" r:id="rId15"/>
    <p:sldId id="417" r:id="rId16"/>
    <p:sldId id="419" r:id="rId17"/>
    <p:sldId id="420" r:id="rId18"/>
    <p:sldId id="421" r:id="rId19"/>
    <p:sldId id="418" r:id="rId20"/>
    <p:sldId id="422" r:id="rId21"/>
    <p:sldId id="423" r:id="rId22"/>
    <p:sldId id="425" r:id="rId23"/>
    <p:sldId id="424" r:id="rId24"/>
    <p:sldId id="286" r:id="rId25"/>
    <p:sldId id="316" r:id="rId26"/>
    <p:sldId id="317" r:id="rId27"/>
    <p:sldId id="318" r:id="rId28"/>
    <p:sldId id="271" r:id="rId29"/>
    <p:sldId id="272" r:id="rId30"/>
    <p:sldId id="273" r:id="rId31"/>
    <p:sldId id="310" r:id="rId32"/>
    <p:sldId id="304" r:id="rId33"/>
    <p:sldId id="311" r:id="rId34"/>
    <p:sldId id="312" r:id="rId35"/>
    <p:sldId id="313" r:id="rId36"/>
    <p:sldId id="314" r:id="rId37"/>
    <p:sldId id="308" r:id="rId38"/>
    <p:sldId id="315" r:id="rId39"/>
  </p:sldIdLst>
  <p:sldSz cx="12193588" cy="6858000"/>
  <p:notesSz cx="7559675" cy="10691813"/>
  <p:custDataLst>
    <p:tags r:id="rId4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 Folien" id="{BA370EFF-9A8D-4C93-A91E-E91B27CE810A}">
          <p14:sldIdLst>
            <p14:sldId id="285"/>
            <p14:sldId id="319"/>
            <p14:sldId id="320"/>
            <p14:sldId id="321"/>
            <p14:sldId id="322"/>
            <p14:sldId id="411"/>
            <p14:sldId id="323"/>
            <p14:sldId id="412"/>
            <p14:sldId id="413"/>
            <p14:sldId id="414"/>
            <p14:sldId id="415"/>
            <p14:sldId id="416"/>
            <p14:sldId id="417"/>
            <p14:sldId id="419"/>
            <p14:sldId id="420"/>
            <p14:sldId id="421"/>
            <p14:sldId id="418"/>
            <p14:sldId id="422"/>
            <p14:sldId id="423"/>
            <p14:sldId id="425"/>
            <p14:sldId id="424"/>
            <p14:sldId id="286"/>
            <p14:sldId id="316"/>
            <p14:sldId id="317"/>
            <p14:sldId id="318"/>
            <p14:sldId id="271"/>
            <p14:sldId id="272"/>
            <p14:sldId id="273"/>
            <p14:sldId id="310"/>
            <p14:sldId id="304"/>
            <p14:sldId id="311"/>
            <p14:sldId id="312"/>
            <p14:sldId id="313"/>
            <p14:sldId id="314"/>
            <p14:sldId id="308"/>
            <p14:sldId id="315"/>
          </p14:sldIdLst>
        </p14:section>
        <p14:section name="Weitere Folien" id="{DB60F583-B12D-4121-8BAE-4EFC26CACC81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8748"/>
    <a:srgbClr val="660E7A"/>
    <a:srgbClr val="010180"/>
    <a:srgbClr val="85850C"/>
    <a:srgbClr val="000000"/>
    <a:srgbClr val="3C3C3C"/>
    <a:srgbClr val="A08570"/>
    <a:srgbClr val="E4E3DF"/>
    <a:srgbClr val="48323E"/>
    <a:srgbClr val="D3C9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24" autoAdjust="0"/>
    <p:restoredTop sz="96483" autoAdjust="0"/>
  </p:normalViewPr>
  <p:slideViewPr>
    <p:cSldViewPr snapToGrid="0" snapToObjects="1" showGuides="1">
      <p:cViewPr varScale="1">
        <p:scale>
          <a:sx n="117" d="100"/>
          <a:sy n="117" d="100"/>
        </p:scale>
        <p:origin x="88" y="180"/>
      </p:cViewPr>
      <p:guideLst/>
    </p:cSldViewPr>
  </p:slideViewPr>
  <p:outlineViewPr>
    <p:cViewPr>
      <p:scale>
        <a:sx n="33" d="100"/>
        <a:sy n="33" d="100"/>
      </p:scale>
      <p:origin x="0" y="-1048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016"/>
    </p:cViewPr>
  </p:sorterViewPr>
  <p:notesViewPr>
    <p:cSldViewPr snapToGrid="0" snapToObjects="1">
      <p:cViewPr varScale="1">
        <p:scale>
          <a:sx n="76" d="100"/>
          <a:sy n="76" d="100"/>
        </p:scale>
        <p:origin x="3900" y="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ags" Target="tags/tag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CD808BD-3A87-4FB1-8C92-7568F36AF77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2ABE4B-4B6F-439D-858C-380578034C2C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A32335C-B6EF-4E53-B1EC-53BDF719DC0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6E1656-EF6C-4EBC-A18C-AB04D7BA6929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fld id="{150629FE-4BFD-4F00-BF85-38DE1BF02178}" type="slidenum">
              <a:t>‹#›</a:t>
            </a:fld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599757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png>
</file>

<file path=ppt/media/image2.png>
</file>

<file path=ppt/media/image3.jpeg>
</file>

<file path=ppt/media/image4.png>
</file>

<file path=ppt/media/image5.jp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1A08103F-5E62-4C14-B403-CCA08D9B8341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lIns="90000" tIns="45000" rIns="90000" bIns="45000" anchor="ctr" anchorCtr="1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lienbildplatzhalter 2">
            <a:extLst>
              <a:ext uri="{FF2B5EF4-FFF2-40B4-BE49-F238E27FC236}">
                <a16:creationId xmlns:a16="http://schemas.microsoft.com/office/drawing/2014/main" id="{10D0D9F1-BA97-41FD-843C-E98805F70A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06280" y="812880"/>
            <a:ext cx="5343480" cy="40071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4" name="Notizenplatzhalter 3">
            <a:extLst>
              <a:ext uri="{FF2B5EF4-FFF2-40B4-BE49-F238E27FC236}">
                <a16:creationId xmlns:a16="http://schemas.microsoft.com/office/drawing/2014/main" id="{5961034C-7FA1-4927-BF73-8754AA0AA2F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280" y="5078160"/>
            <a:ext cx="6046920" cy="481032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/>
          <a:p>
            <a:endParaRPr lang="de-DE"/>
          </a:p>
        </p:txBody>
      </p:sp>
      <p:sp>
        <p:nvSpPr>
          <p:cNvPr id="5" name="Kopfzeilenplatzhalter 4">
            <a:extLst>
              <a:ext uri="{FF2B5EF4-FFF2-40B4-BE49-F238E27FC236}">
                <a16:creationId xmlns:a16="http://schemas.microsoft.com/office/drawing/2014/main" id="{A333E28B-0DD3-4986-AD43-2CC37FCEAD0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ED157B0-714D-4045-B183-0452B3DBD04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7880" y="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CC2B38F-485D-484A-BA02-69908CB7159B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632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C484B26-C5E7-44B8-8CF9-8E8C00D8106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7880" y="1015632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fld id="{6C164411-04B2-4615-9FCF-D4F73F357CF9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19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448919" algn="l"/>
        <a:tab pos="898199" algn="l"/>
        <a:tab pos="1347480" algn="l"/>
        <a:tab pos="1796760" algn="l"/>
        <a:tab pos="2246040" algn="l"/>
        <a:tab pos="2695320" algn="l"/>
        <a:tab pos="3144600" algn="l"/>
        <a:tab pos="3593880" algn="l"/>
        <a:tab pos="4043159" algn="l"/>
        <a:tab pos="4492440" algn="l"/>
        <a:tab pos="4941719" algn="l"/>
        <a:tab pos="5391000" algn="l"/>
        <a:tab pos="5840280" algn="l"/>
        <a:tab pos="6289560" algn="l"/>
        <a:tab pos="6738840" algn="l"/>
        <a:tab pos="7188120" algn="l"/>
        <a:tab pos="7637400" algn="l"/>
        <a:tab pos="8086679" algn="l"/>
        <a:tab pos="8535960" algn="l"/>
        <a:tab pos="8985240" algn="l"/>
      </a:tabLst>
      <a:defRPr lang="de-DE" sz="1200" b="0" i="0" u="none" strike="noStrike" baseline="0">
        <a:ln>
          <a:noFill/>
        </a:ln>
        <a:solidFill>
          <a:srgbClr val="000000"/>
        </a:solidFill>
        <a:latin typeface="Times New Roman" pitchFamily="18"/>
        <a:cs typeface="Helvetica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02C737-050F-4F42-8CC6-413F84C42C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9744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Large classes, methods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02C737-050F-4F42-8CC6-413F84C42C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6006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state, little functional decomposition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02C737-050F-4F42-8CC6-413F84C42C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89981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r>
              <a:rPr lang="en-US" dirty="0"/>
              <a:t>Many / bad dependencies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02C737-050F-4F42-8CC6-413F84C42C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86484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Inappropriate abstractions</a:t>
            </a:r>
          </a:p>
          <a:p>
            <a:r>
              <a:rPr lang="en-US" dirty="0"/>
              <a:t>  Too little abstraction</a:t>
            </a:r>
          </a:p>
          <a:p>
            <a:r>
              <a:rPr lang="en-US" dirty="0"/>
              <a:t>  Bad abstractions</a:t>
            </a:r>
          </a:p>
          <a:p>
            <a:r>
              <a:rPr lang="en-US" dirty="0"/>
              <a:t>  Too much abstraction(?)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02C737-050F-4F42-8CC6-413F84C42C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41452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Dependence on insufficiently tested components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02C737-050F-4F42-8CC6-413F84C42C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2218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02C737-050F-4F42-8CC6-413F84C42C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4874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02C737-050F-4F42-8CC6-413F84C42C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1774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Large classes, methods</a:t>
            </a:r>
          </a:p>
          <a:p>
            <a:r>
              <a:rPr lang="en-US" dirty="0"/>
              <a:t>Lots of state, little functional decomposition</a:t>
            </a:r>
          </a:p>
          <a:p>
            <a:r>
              <a:rPr lang="en-US" dirty="0"/>
              <a:t>Many dependencies</a:t>
            </a:r>
          </a:p>
          <a:p>
            <a:r>
              <a:rPr lang="en-US" dirty="0"/>
              <a:t>Inappropriate abstractions</a:t>
            </a:r>
          </a:p>
          <a:p>
            <a:r>
              <a:rPr lang="en-US" dirty="0"/>
              <a:t>  Too little abstraction</a:t>
            </a:r>
          </a:p>
          <a:p>
            <a:r>
              <a:rPr lang="en-US" dirty="0"/>
              <a:t>  Bad abstractions</a:t>
            </a:r>
          </a:p>
          <a:p>
            <a:r>
              <a:rPr lang="en-US" dirty="0"/>
              <a:t>  Too much abstraction(?)</a:t>
            </a:r>
          </a:p>
          <a:p>
            <a:r>
              <a:rPr lang="en-US" dirty="0"/>
              <a:t>Dependence on insufficiently tested components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02C737-050F-4F42-8CC6-413F84C42CD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0199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4.xml"/><Relationship Id="rId7" Type="http://schemas.openxmlformats.org/officeDocument/2006/relationships/image" Target="../media/image3.jpe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2.png"/><Relationship Id="rId2" Type="http://schemas.openxmlformats.org/officeDocument/2006/relationships/tags" Target="../tags/tag2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7" Type="http://schemas.openxmlformats.org/officeDocument/2006/relationships/image" Target="../media/image6.png"/><Relationship Id="rId2" Type="http://schemas.openxmlformats.org/officeDocument/2006/relationships/tags" Target="../tags/tag25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3.bin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29.xml"/><Relationship Id="rId7" Type="http://schemas.openxmlformats.org/officeDocument/2006/relationships/image" Target="../media/image3.jpeg"/><Relationship Id="rId2" Type="http://schemas.openxmlformats.org/officeDocument/2006/relationships/tags" Target="../tags/tag28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5.bin"/><Relationship Id="rId4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7" Type="http://schemas.openxmlformats.org/officeDocument/2006/relationships/image" Target="../media/image2.png"/><Relationship Id="rId2" Type="http://schemas.openxmlformats.org/officeDocument/2006/relationships/tags" Target="../tags/tag30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6.bin"/><Relationship Id="rId4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7" Type="http://schemas.openxmlformats.org/officeDocument/2006/relationships/image" Target="../media/image2.png"/><Relationship Id="rId2" Type="http://schemas.openxmlformats.org/officeDocument/2006/relationships/tags" Target="../tags/tag3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7.bin"/><Relationship Id="rId4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8.bin"/><Relationship Id="rId4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37.xml"/><Relationship Id="rId7" Type="http://schemas.openxmlformats.org/officeDocument/2006/relationships/image" Target="../media/image5.jpg"/><Relationship Id="rId2" Type="http://schemas.openxmlformats.org/officeDocument/2006/relationships/tags" Target="../tags/tag36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0.bin"/><Relationship Id="rId4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2.png"/><Relationship Id="rId2" Type="http://schemas.openxmlformats.org/officeDocument/2006/relationships/tags" Target="../tags/tag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7" Type="http://schemas.openxmlformats.org/officeDocument/2006/relationships/image" Target="../media/image2.png"/><Relationship Id="rId2" Type="http://schemas.openxmlformats.org/officeDocument/2006/relationships/tags" Target="../tags/tag40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1.bin"/><Relationship Id="rId4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2.bin"/><Relationship Id="rId4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image" Target="../media/image2.png"/><Relationship Id="rId2" Type="http://schemas.openxmlformats.org/officeDocument/2006/relationships/tags" Target="../tags/tag44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3.bin"/><Relationship Id="rId4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47.xml"/><Relationship Id="rId7" Type="http://schemas.openxmlformats.org/officeDocument/2006/relationships/image" Target="../media/image7.jpeg"/><Relationship Id="rId2" Type="http://schemas.openxmlformats.org/officeDocument/2006/relationships/tags" Target="../tags/tag46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4.bin"/><Relationship Id="rId4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tags" Target="../tags/tag49.xml"/><Relationship Id="rId7" Type="http://schemas.openxmlformats.org/officeDocument/2006/relationships/image" Target="../media/image8.jpeg"/><Relationship Id="rId2" Type="http://schemas.openxmlformats.org/officeDocument/2006/relationships/tags" Target="../tags/tag48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5.bin"/><Relationship Id="rId4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7" Type="http://schemas.openxmlformats.org/officeDocument/2006/relationships/image" Target="../media/image6.png"/><Relationship Id="rId2" Type="http://schemas.openxmlformats.org/officeDocument/2006/relationships/tags" Target="../tags/tag50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6.bin"/><Relationship Id="rId4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7" Type="http://schemas.openxmlformats.org/officeDocument/2006/relationships/image" Target="../media/image2.png"/><Relationship Id="rId2" Type="http://schemas.openxmlformats.org/officeDocument/2006/relationships/tags" Target="../tags/tag5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7.bin"/><Relationship Id="rId4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0.xml"/><Relationship Id="rId7" Type="http://schemas.openxmlformats.org/officeDocument/2006/relationships/image" Target="../media/image5.jpg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image" Target="../media/image2.png"/><Relationship Id="rId2" Type="http://schemas.openxmlformats.org/officeDocument/2006/relationships/tags" Target="../tags/tag13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7" Type="http://schemas.openxmlformats.org/officeDocument/2006/relationships/image" Target="../media/image2.png"/><Relationship Id="rId2" Type="http://schemas.openxmlformats.org/officeDocument/2006/relationships/tags" Target="../tags/tag1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4543A6-537F-4089-9A3E-E7BD17CFC5C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9951815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8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EC58F9BB-37A4-4F8E-ACE4-B023CD458C2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de-DE" sz="60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8D1866-871B-43A1-AE2E-1D87994570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088" b="11906"/>
          <a:stretch/>
        </p:blipFill>
        <p:spPr>
          <a:xfrm>
            <a:off x="3413" y="330369"/>
            <a:ext cx="12188952" cy="6527631"/>
          </a:xfrm>
          <a:prstGeom prst="rect">
            <a:avLst/>
          </a:prstGeom>
        </p:spPr>
      </p:pic>
      <p:sp>
        <p:nvSpPr>
          <p:cNvPr id="11" name="Freihandform: Form 2">
            <a:extLst>
              <a:ext uri="{FF2B5EF4-FFF2-40B4-BE49-F238E27FC236}">
                <a16:creationId xmlns:a16="http://schemas.microsoft.com/office/drawing/2014/main" id="{59723EE7-2D9E-40C5-9DB4-01066F2C69FB}"/>
              </a:ext>
            </a:extLst>
          </p:cNvPr>
          <p:cNvSpPr/>
          <p:nvPr userDrawn="1"/>
        </p:nvSpPr>
        <p:spPr>
          <a:xfrm>
            <a:off x="0" y="-1"/>
            <a:ext cx="12193559" cy="2801073"/>
          </a:xfrm>
          <a:custGeom>
            <a:avLst>
              <a:gd name="f0" fmla="val 13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D7C712E-2F70-42A6-A52D-D9653144A8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255000" y="6461761"/>
            <a:ext cx="3597910" cy="200376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9" name="Picture 8" descr="A picture containing building&#10;&#10;Description automatically generated">
            <a:extLst>
              <a:ext uri="{FF2B5EF4-FFF2-40B4-BE49-F238E27FC236}">
                <a16:creationId xmlns:a16="http://schemas.microsoft.com/office/drawing/2014/main" id="{D95D9418-0F89-4432-A265-96ECB2157CA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0823" y="786066"/>
            <a:ext cx="1371942" cy="122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9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Text (Variante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4A1A60-F6CA-4327-B13E-F91E1552BEF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3478624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45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CAE9E515-2F28-41DC-BFAE-E2DAEC28DE8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130A2B9-13B3-435E-B671-552BAB16C0DB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23" name="Bildplatzhalter 5">
            <a:extLst>
              <a:ext uri="{FF2B5EF4-FFF2-40B4-BE49-F238E27FC236}">
                <a16:creationId xmlns:a16="http://schemas.microsoft.com/office/drawing/2014/main" id="{EC02C137-EF2A-4A7F-B93D-236E35730E4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223965"/>
            <a:ext cx="12193588" cy="2740786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ggf</a:t>
            </a:r>
            <a:r>
              <a:rPr lang="en-GB" dirty="0"/>
              <a:t>. </a:t>
            </a:r>
            <a:r>
              <a:rPr lang="en-GB" dirty="0" err="1"/>
              <a:t>löschen</a:t>
            </a:r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A9FC0CC-9033-4D8A-A6BC-A002B24C0BD2}"/>
              </a:ext>
            </a:extLst>
          </p:cNvPr>
          <p:cNvGrpSpPr/>
          <p:nvPr userDrawn="1"/>
        </p:nvGrpSpPr>
        <p:grpSpPr>
          <a:xfrm>
            <a:off x="-105798" y="3964785"/>
            <a:ext cx="12465438" cy="3079164"/>
            <a:chOff x="-105798" y="3964785"/>
            <a:chExt cx="12465438" cy="3079164"/>
          </a:xfrm>
          <a:solidFill>
            <a:schemeClr val="bg1"/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B9FC7D-7671-4359-868C-C18751149F4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C7579E3-F175-4297-A6C3-5E9519499DE0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01C1388-D348-4EFE-BB0A-2538F0008C56}"/>
                </a:ext>
              </a:extLst>
            </p:cNvPr>
            <p:cNvCxnSpPr>
              <a:stCxn id="13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84C34E-E1B6-4430-AC8C-320A45C50A02}"/>
                </a:ext>
              </a:extLst>
            </p:cNvPr>
            <p:cNvCxnSpPr>
              <a:cxnSpLocks/>
              <a:endCxn id="13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C5E628-AC25-45A9-BC32-6FB82C2DD70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D03EF75-8E6F-492B-9C80-29C114C036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3964785"/>
              <a:ext cx="1023623" cy="126581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9FCBD96-5C9A-4FCF-B7F5-23C75481F6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CAE83F-C8C0-48C7-9BDF-8F066C3A5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7E2913-91A6-47CD-96F6-AF713999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946733"/>
            <a:ext cx="3705542" cy="769441"/>
          </a:xfr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lang="de-DE" kern="0" dirty="0">
                <a:solidFill>
                  <a:schemeClr val="accent2"/>
                </a:solidFill>
                <a:ea typeface="+mn-ea"/>
              </a:defRPr>
            </a:lvl1pPr>
          </a:lstStyle>
          <a:p>
            <a:pPr lvl="0" defTabSz="914400" eaLnBrk="1" latinLnBrk="0"/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5728D-E669-449B-AEB3-9AC3A288A0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AC4F1E0-5DE6-4A2B-BD02-9129EACDDD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4409954"/>
            <a:ext cx="10261600" cy="1719384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</a:defRPr>
            </a:lvl1pPr>
            <a:lvl2pPr>
              <a:defRPr sz="1800" b="0">
                <a:solidFill>
                  <a:schemeClr val="accent2"/>
                </a:solidFill>
              </a:defRPr>
            </a:lvl2pPr>
            <a:lvl3pPr>
              <a:defRPr sz="1800" b="0">
                <a:solidFill>
                  <a:schemeClr val="accent2"/>
                </a:solidFill>
              </a:defRPr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202BDBF-E0F4-420D-A674-ED627E9B1DF6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60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(Variante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96E430-E199-42D1-B750-00CFE32E27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152524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3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D72C0A64-6206-47F9-B774-144C1A5CFA2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Bildplatzhalter 5">
            <a:extLst>
              <a:ext uri="{FF2B5EF4-FFF2-40B4-BE49-F238E27FC236}">
                <a16:creationId xmlns:a16="http://schemas.microsoft.com/office/drawing/2014/main" id="{8A3E5293-193E-4B93-B263-4B5F18B6463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223963"/>
            <a:ext cx="5400720" cy="5634037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F67F5-C9FB-4443-A3BF-5AD5D375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000" y="1946735"/>
            <a:ext cx="5413338" cy="78630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EA2EC6-426A-4C23-8F5B-477952BFCF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1ABBD5B-16B2-4EE3-AEE1-1DEF4D8004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96000" y="3033713"/>
            <a:ext cx="5413338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6827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2BEA0F-D748-4945-B265-C1D001BBF3C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149560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55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6D9E8A8-96EC-45DC-98B9-24C93A48DEF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3BFE3B-ABB1-4EA4-A211-413BCDDCD3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4487" t="34330" r="14457" b="10465"/>
          <a:stretch/>
        </p:blipFill>
        <p:spPr>
          <a:xfrm>
            <a:off x="4611" y="0"/>
            <a:ext cx="12188977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53EF863-8B2B-47E2-B003-6FE342397862}"/>
              </a:ext>
            </a:extLst>
          </p:cNvPr>
          <p:cNvSpPr txBox="1">
            <a:spLocks/>
          </p:cNvSpPr>
          <p:nvPr userDrawn="1"/>
        </p:nvSpPr>
        <p:spPr>
          <a:xfrm>
            <a:off x="947738" y="3565463"/>
            <a:ext cx="102616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bg1"/>
                </a:solidFill>
                <a:latin typeface="Arial" pitchFamily="18"/>
                <a:cs typeface="Arial" pitchFamily="18"/>
              </a:defRPr>
            </a:lvl1pPr>
          </a:lstStyle>
          <a:p>
            <a:r>
              <a:rPr lang="de-DE" sz="2000" kern="0" dirty="0">
                <a:solidFill>
                  <a:schemeClr val="bg1"/>
                </a:solidFill>
              </a:rPr>
              <a:t>VIELEN DANK FÜR 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970414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238FD-7BD0-4692-99BA-68B0EECD32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199" y="1122363"/>
            <a:ext cx="9145191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BBBB9B-70FA-42B2-9106-ACFEC2FF24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199" y="3602038"/>
            <a:ext cx="9145191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1AA93-9954-4720-897C-C1E37A4BC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C9DFB-2890-4138-B21E-30832586A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8F694-57A1-4947-8E35-EE9E5EC0D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0549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0584E-8CEC-4683-9742-8C58256C9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36461-3F79-4CEF-A7BB-48E164BBF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7B155-0AA0-4F7A-9433-AA2940C7F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24374-F361-4C3F-B321-A17C1EF8A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66ECD-E9EA-41CB-8D4E-B87D0FE49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4604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F14F7-3EA1-4F3E-BAD6-68BC438EB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58" y="1709739"/>
            <a:ext cx="1051697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01ECD-4857-4233-96DC-0811C6CC7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958" y="4589464"/>
            <a:ext cx="1051697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70F9C-794E-4619-A538-BE0CF7DBA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BFFE1-CB0A-4356-8AD7-0E22F2022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FBD583-034D-45C0-8DDD-C14D87932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0760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6609D-47B4-4157-8804-E6272C561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4B2BC-5CA1-4FD0-982B-DAA506E715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309" y="1825625"/>
            <a:ext cx="518227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F9DC9F-437C-49C0-8DC4-E543B41BE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004" y="1825625"/>
            <a:ext cx="518227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BEB523-99A1-4863-9408-E4603C957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86D252-C351-44CE-8F31-DBD04D399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BE0E7-EF2E-4F43-9085-3ACEC3360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1185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CE999-55BE-4D5C-8484-3057C24C0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897" y="365126"/>
            <a:ext cx="1051697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E8260D-2812-49FD-869D-FAA7BB845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898" y="1681163"/>
            <a:ext cx="515845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85B103-CB02-408F-B616-A1509E63D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898" y="2505075"/>
            <a:ext cx="5158459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404802-BE5D-4209-A131-A4BE1E858D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3004" y="1681163"/>
            <a:ext cx="518386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96C315-9565-4F90-815A-A1744CD8C1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3004" y="2505075"/>
            <a:ext cx="518386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5A741F-1664-41FC-AB87-62CC960C5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777B85-40BE-4ECC-BF4B-27A64E049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9490E1-440A-42CE-AE91-F2ECE44F4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4976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1AF59-4B98-4967-B1E4-76DA5AE86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D0520F-86D3-4984-9B0A-9F195DDCD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69CA0E-1434-4C1A-8A80-CEED245ED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B3D72E-F229-4712-9BB7-B27DB9A3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1723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1F0229-7A86-4616-9E98-3BB041EF7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4FE15B-B093-44FB-94BC-706F4A964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0E37D-54D8-4719-A157-23660CFA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502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(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BD0E80A-4A08-4CA9-A51F-C439E2C2901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42526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35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D12DEDE-2F3C-4CD4-9A94-EF7BDD02606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B2F63660-DA86-4B29-BD7F-0791D0F2849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333333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44B7D1-B6DF-44B2-AF37-5E979F0B5FB7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DE7E0BE-167C-4C7B-A2A1-F1339E406305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EB918E-A3FD-45E0-B11E-6CD826FDCB6F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74274AF-5F88-498F-B26C-8DE500443544}"/>
                </a:ext>
              </a:extLst>
            </p:cNvPr>
            <p:cNvCxnSpPr>
              <a:stCxn id="11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B476013-EC7F-40C2-8985-4DC79CD60CDF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0B9D25-24B0-4271-B2A3-F27860ACE12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529AF9-83A7-4A29-B985-36839BE51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E0219E-B19A-4B47-AD0E-325B2E1D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76657F-459E-4991-8FEB-7DF8E02BF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8A1E2-B266-4C5C-9038-BF140B63D9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DE74EA9-174C-457F-9438-AACACFE9A0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pic>
        <p:nvPicPr>
          <p:cNvPr id="18" name="Picture 17" descr="A picture containing building&#10;&#10;Description automatically generated">
            <a:extLst>
              <a:ext uri="{FF2B5EF4-FFF2-40B4-BE49-F238E27FC236}">
                <a16:creationId xmlns:a16="http://schemas.microsoft.com/office/drawing/2014/main" id="{007C7A14-75ED-462A-8C29-78404B6D593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6720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178A4-1397-47D8-BA67-84B6E299B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898" y="457200"/>
            <a:ext cx="39327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69F96-7131-48BB-9170-0A33A4C71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863" y="987426"/>
            <a:ext cx="617300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C851A7-3443-4A08-A29C-5D10BF3222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898" y="2057400"/>
            <a:ext cx="393274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F7BEC-613A-4304-AF61-D62524E8D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E97D22-2B18-4062-8E9E-873700156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EDE24-5E64-4933-ABAD-29278EE45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9138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4B974-D050-4FDE-9500-87DD259D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898" y="457200"/>
            <a:ext cx="39327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A2A5F9-4E45-48E7-84DD-193F4F3438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863" y="987426"/>
            <a:ext cx="617300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0B5A42-A04B-4461-AB39-D21B443C24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898" y="2057400"/>
            <a:ext cx="393274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1F7E87-D6E2-4A06-97DE-9339F18D5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5853F-AB11-458E-AC23-5C32F0EAC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87FA6-A633-4BAD-94CF-531E5A039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1672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C76A2-F427-40B7-8338-3E5BBDD2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E5CF79-DF49-469A-9032-9488616C5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A8A2C-F52A-416E-921F-D10C042FB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6FA7F-B524-4882-92EB-B979FA340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E46AB-59D5-48BC-9DCD-D3D3DA465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9693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6E75F2-D155-4D90-BADC-042A5AED23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6037" y="365125"/>
            <a:ext cx="262924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A7FF68-5DFD-4059-8363-D5B60AA28F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309" y="365125"/>
            <a:ext cx="7735307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16014-3D83-45DB-B9AD-F87648F1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01F8C-EAFF-48F1-8C8B-15C7975E2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CCEAE-E538-4C44-80A1-9666F9B4C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0194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4543A6-537F-4089-9A3E-E7BD17CFC5C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997147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54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D14543A6-537F-4089-9A3E-E7BD17CFC5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EC58F9BB-37A4-4F8E-ACE4-B023CD458C2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de-DE" sz="60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8D1866-871B-43A1-AE2E-1D87994570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088" b="11906"/>
          <a:stretch/>
        </p:blipFill>
        <p:spPr>
          <a:xfrm>
            <a:off x="3413" y="330369"/>
            <a:ext cx="12188952" cy="6527631"/>
          </a:xfrm>
          <a:prstGeom prst="rect">
            <a:avLst/>
          </a:prstGeom>
        </p:spPr>
      </p:pic>
      <p:sp>
        <p:nvSpPr>
          <p:cNvPr id="11" name="Freihandform: Form 2">
            <a:extLst>
              <a:ext uri="{FF2B5EF4-FFF2-40B4-BE49-F238E27FC236}">
                <a16:creationId xmlns:a16="http://schemas.microsoft.com/office/drawing/2014/main" id="{59723EE7-2D9E-40C5-9DB4-01066F2C69FB}"/>
              </a:ext>
            </a:extLst>
          </p:cNvPr>
          <p:cNvSpPr/>
          <p:nvPr userDrawn="1"/>
        </p:nvSpPr>
        <p:spPr>
          <a:xfrm>
            <a:off x="0" y="-1"/>
            <a:ext cx="12193559" cy="2801073"/>
          </a:xfrm>
          <a:custGeom>
            <a:avLst>
              <a:gd name="f0" fmla="val 13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D7C712E-2F70-42A6-A52D-D9653144A8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255000" y="6461761"/>
            <a:ext cx="3597910" cy="200376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9" name="Picture 8" descr="A picture containing building&#10;&#10;Description automatically generated">
            <a:extLst>
              <a:ext uri="{FF2B5EF4-FFF2-40B4-BE49-F238E27FC236}">
                <a16:creationId xmlns:a16="http://schemas.microsoft.com/office/drawing/2014/main" id="{D95D9418-0F89-4432-A265-96ECB2157CA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0823" y="786066"/>
            <a:ext cx="1371942" cy="122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0073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(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BD0E80A-4A08-4CA9-A51F-C439E2C2901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9199463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78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BBD0E80A-4A08-4CA9-A51F-C439E2C290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D12DEDE-2F3C-4CD4-9A94-EF7BDD02606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B2F63660-DA86-4B29-BD7F-0791D0F2849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333333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44B7D1-B6DF-44B2-AF37-5E979F0B5FB7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DE7E0BE-167C-4C7B-A2A1-F1339E406305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EB918E-A3FD-45E0-B11E-6CD826FDCB6F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74274AF-5F88-498F-B26C-8DE500443544}"/>
                </a:ext>
              </a:extLst>
            </p:cNvPr>
            <p:cNvCxnSpPr>
              <a:stCxn id="11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B476013-EC7F-40C2-8985-4DC79CD60CDF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0B9D25-24B0-4271-B2A3-F27860ACE12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529AF9-83A7-4A29-B985-36839BE51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E0219E-B19A-4B47-AD0E-325B2E1D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76657F-459E-4991-8FEB-7DF8E02BF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51FC51-FDCD-41F5-8AF4-C9381B15D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8A1E2-B266-4C5C-9038-BF140B63D9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DE74EA9-174C-457F-9438-AACACFE9A0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pic>
        <p:nvPicPr>
          <p:cNvPr id="18" name="Picture 17" descr="A picture containing building&#10;&#10;Description automatically generated">
            <a:extLst>
              <a:ext uri="{FF2B5EF4-FFF2-40B4-BE49-F238E27FC236}">
                <a16:creationId xmlns:a16="http://schemas.microsoft.com/office/drawing/2014/main" id="{007C7A14-75ED-462A-8C29-78404B6D593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5170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– Zwei 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C1FBC5-FA0E-4AA6-A1CC-83136BC436E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24794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02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5FC1FBC5-FA0E-4AA6-A1CC-83136BC436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BEF2925-1490-4BBB-95A6-386EAD1D2EB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ECBF5769-E800-4C5F-AEE0-ABFA36815E26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B89F4BA-2D89-4650-AD36-7CF36C2E174B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D65BF82-F093-4C2D-8D09-596318DC6138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05F3245-BC3A-484D-98AA-E342D96AD444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59AA07D-9E1B-4E07-9CFD-2B64E35DD36D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567DBE-FA7E-4482-B2B1-1386BEEB33E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6DC5BCF-FEC4-43C6-86A9-99196B1F50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E126266-41D0-47A5-9EA9-AC5B08527E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1F35310-9150-47D8-BE1A-82B5799F59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8B3652-095C-471A-A60B-C7BC05D6D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4008CF-8A94-4D00-A56B-0B2963AB29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Coding Akademie München GmbH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ECCE352-32A7-4BAA-9224-B1CF399503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EF7E0732-50F1-4773-9628-193EA0BBFD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7738" y="5329856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3748DDE-C0C0-4535-96AC-601746B0A2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7738" y="4543195"/>
            <a:ext cx="10261600" cy="410530"/>
          </a:xfrm>
        </p:spPr>
        <p:txBody>
          <a:bodyPr>
            <a:spAutoFit/>
          </a:bodyPr>
          <a:lstStyle>
            <a:lvl1pPr>
              <a:spcAft>
                <a:spcPts val="0"/>
              </a:spcAft>
              <a:defRPr sz="2500" cap="all" baseline="0">
                <a:solidFill>
                  <a:schemeClr val="bg2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17EF088-183B-478E-9448-D43BBC0A864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9686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variante (he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14BCCB-E2E0-4EE9-A123-ABB6E55B6A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2214444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26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9514BCCB-E2E0-4EE9-A123-ABB6E55B6AF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297B4AD9-4DE7-46FC-A5D7-6F124040335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72310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B23B5A8-D5FC-4407-A2A2-C3481861E3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8442925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50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3B23B5A8-D5FC-4407-A2A2-C3481861E3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B8FCC894-EC3C-4D43-8836-DDF70355D8B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1" name="Picture 10" descr="A person flying through the air on a snow covered mountain&#10;&#10;Description automatically generated">
            <a:extLst>
              <a:ext uri="{FF2B5EF4-FFF2-40B4-BE49-F238E27FC236}">
                <a16:creationId xmlns:a16="http://schemas.microsoft.com/office/drawing/2014/main" id="{5810151F-6DAF-4E76-BF6A-61CBC2BE41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822"/>
          <a:stretch/>
        </p:blipFill>
        <p:spPr>
          <a:xfrm>
            <a:off x="0" y="1224000"/>
            <a:ext cx="12193588" cy="5634000"/>
          </a:xfrm>
          <a:prstGeom prst="rect">
            <a:avLst/>
          </a:prstGeom>
        </p:spPr>
      </p:pic>
      <p:sp>
        <p:nvSpPr>
          <p:cNvPr id="5" name="Freihandform: Form 2">
            <a:extLst>
              <a:ext uri="{FF2B5EF4-FFF2-40B4-BE49-F238E27FC236}">
                <a16:creationId xmlns:a16="http://schemas.microsoft.com/office/drawing/2014/main" id="{2691C14E-39AF-4132-8C91-12542F1EF30A}"/>
              </a:ext>
            </a:extLst>
          </p:cNvPr>
          <p:cNvSpPr/>
          <p:nvPr userDrawn="1"/>
        </p:nvSpPr>
        <p:spPr>
          <a:xfrm>
            <a:off x="0" y="0"/>
            <a:ext cx="12193559" cy="1224000"/>
          </a:xfrm>
          <a:custGeom>
            <a:avLst>
              <a:gd name="f0" fmla="val 28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37288-69B6-4DA0-BD7E-BD7A01D3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848400"/>
            <a:ext cx="5782197" cy="3852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0602B-2707-413D-BC93-3258944F80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7672403B-842A-49C6-8BEB-4D6B518EBD9F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1ACA0BD-5512-4562-97BF-68ECC8FD9F4D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03BB8C-41AF-4F2C-8E7B-2454DA7D49E3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CDE6DD-93E6-4C00-AF79-FD68949134B3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1EFFD12-5E8B-4A06-BF8C-ED119969A616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874F66-3BEA-4515-AB65-E271139BDA6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B75179D-9B26-4C80-8052-97E1D0FB814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130ABBE-6CA5-41C3-B26A-28B3E76101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E4B0BA7-9C00-43BF-A992-242B81C18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084879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chtiger Ka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EC1F08ED-317F-4C8E-8AC5-3645E77303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941904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4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EC1F08ED-317F-4C8E-8AC5-3645E77303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EA445690-D26D-440C-9D0E-F82F09C82CE1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917513"/>
          </a:xfrm>
          <a:solidFill>
            <a:schemeClr val="accent6"/>
          </a:solidFill>
        </p:spPr>
        <p:txBody>
          <a:bodyPr lIns="180000" tIns="180000" rIns="180000" bIns="180000">
            <a:spAutoFit/>
          </a:bodyPr>
          <a:lstStyle>
            <a:lvl1pPr marL="263525" indent="-263525">
              <a:buFont typeface="Symbol" panose="05050102010706020507" pitchFamily="18" charset="2"/>
              <a:buChar char="·"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1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1159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– Zwei 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C1FBC5-FA0E-4AA6-A1CC-83136BC436E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46624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6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BEF2925-1490-4BBB-95A6-386EAD1D2EB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ECBF5769-E800-4C5F-AEE0-ABFA36815E26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B89F4BA-2D89-4650-AD36-7CF36C2E174B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D65BF82-F093-4C2D-8D09-596318DC6138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05F3245-BC3A-484D-98AA-E342D96AD444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59AA07D-9E1B-4E07-9CFD-2B64E35DD36D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567DBE-FA7E-4482-B2B1-1386BEEB33E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6DC5BCF-FEC4-43C6-86A9-99196B1F50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E126266-41D0-47A5-9EA9-AC5B08527E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1F35310-9150-47D8-BE1A-82B5799F59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8B3652-095C-471A-A60B-C7BC05D6D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4008CF-8A94-4D00-A56B-0B2963AB29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Coding Akademie München GmbH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ECCE352-32A7-4BAA-9224-B1CF399503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EF7E0732-50F1-4773-9628-193EA0BBFD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7738" y="5329856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3748DDE-C0C0-4535-96AC-601746B0A2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7738" y="4543195"/>
            <a:ext cx="10261600" cy="410530"/>
          </a:xfrm>
        </p:spPr>
        <p:txBody>
          <a:bodyPr>
            <a:spAutoFit/>
          </a:bodyPr>
          <a:lstStyle>
            <a:lvl1pPr>
              <a:spcAft>
                <a:spcPts val="0"/>
              </a:spcAft>
              <a:defRPr sz="2500" cap="all" baseline="0">
                <a:solidFill>
                  <a:schemeClr val="bg2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17EF088-183B-478E-9448-D43BBC0A864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0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und Stö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A78F2F31-45DA-4D1C-8AE7-0F558171EB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476648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98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12" name="Object 11" hidden="1">
                        <a:extLst>
                          <a:ext uri="{FF2B5EF4-FFF2-40B4-BE49-F238E27FC236}">
                            <a16:creationId xmlns:a16="http://schemas.microsoft.com/office/drawing/2014/main" id="{A78F2F31-45DA-4D1C-8AE7-0F558171EB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4482E814-A6FD-49BA-91D3-B4D306E6C576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Freihandform: Form 4">
            <a:extLst>
              <a:ext uri="{FF2B5EF4-FFF2-40B4-BE49-F238E27FC236}">
                <a16:creationId xmlns:a16="http://schemas.microsoft.com/office/drawing/2014/main" id="{2259AF66-F934-4705-8A7D-E43035AD9C52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ED4B59-3EC5-4E5F-A4DB-BFA6968AC7A1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ED14F64-9F1E-40B2-978E-B8A78804FD6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5D8A4-502D-4DB9-8FB4-2C7B25F1C9B5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6CB8F2C-4588-48BF-B7A8-4DAF56FBA0CC}"/>
                </a:ext>
              </a:extLst>
            </p:cNvPr>
            <p:cNvCxnSpPr>
              <a:stCxn id="20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AB27FD-858F-42A2-B632-F23226412071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7EB2BE-5AD5-4DA8-B914-2997651CA88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CA2E591-9A1D-4746-8562-7936560B2E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0F3718-7CC4-47F1-B043-91C3F16D1F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1848609-C511-4866-BE4F-81851EE90F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9279" y="3037872"/>
            <a:ext cx="3240000" cy="723900"/>
          </a:xfrm>
          <a:solidFill>
            <a:schemeClr val="accent6"/>
          </a:solidFill>
        </p:spPr>
        <p:txBody>
          <a:bodyPr lIns="180000" tIns="180000" rIns="180000" bIns="180000" anchor="ctr"/>
          <a:lstStyle>
            <a:lvl1pPr marL="0" indent="0" algn="ctr">
              <a:buFont typeface="Symbol" panose="05050102010706020507" pitchFamily="18" charset="2"/>
              <a:buNone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0" cap="all" baseline="0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7" name="Picture 26" descr="A picture containing building&#10;&#10;Description automatically generated">
            <a:extLst>
              <a:ext uri="{FF2B5EF4-FFF2-40B4-BE49-F238E27FC236}">
                <a16:creationId xmlns:a16="http://schemas.microsoft.com/office/drawing/2014/main" id="{E65CBDFF-84C3-4684-A50D-76C6683593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39078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FE87AE4-D3DA-4B94-B821-B1DA0E7514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3586121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22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6FE87AE4-D3DA-4B94-B821-B1DA0E7514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70E5995-725E-46B2-BEFB-11F2FE918D2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spcAft>
                <a:spcPts val="0"/>
              </a:spcAft>
              <a:defRPr>
                <a:solidFill>
                  <a:schemeClr val="accent2"/>
                </a:solidFill>
              </a:defRPr>
            </a:lvl1pPr>
            <a:lvl2pPr marL="0" indent="0">
              <a:spcAft>
                <a:spcPts val="0"/>
              </a:spcAft>
              <a:buNone/>
              <a:defRPr b="1">
                <a:solidFill>
                  <a:srgbClr val="85850C"/>
                </a:solidFill>
              </a:defRPr>
            </a:lvl2pPr>
            <a:lvl3pPr marL="0" indent="0">
              <a:spcAft>
                <a:spcPts val="0"/>
              </a:spcAft>
              <a:buNone/>
              <a:defRPr b="1">
                <a:solidFill>
                  <a:srgbClr val="010180"/>
                </a:solidFill>
              </a:defRPr>
            </a:lvl3pPr>
            <a:lvl4pPr marL="0" indent="0">
              <a:spcAft>
                <a:spcPts val="0"/>
              </a:spcAft>
              <a:buNone/>
              <a:defRPr b="1">
                <a:solidFill>
                  <a:srgbClr val="1D8748"/>
                </a:solidFill>
              </a:defRPr>
            </a:lvl4pPr>
            <a:lvl5pPr marL="0" indent="0">
              <a:spcAft>
                <a:spcPts val="0"/>
              </a:spcAft>
              <a:buNone/>
              <a:defRPr b="1">
                <a:solidFill>
                  <a:srgbClr val="660E7A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93339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anz heller Farbvari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3190AF5-C961-40FF-8EB4-96F563C5BE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3471381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46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43190AF5-C961-40FF-8EB4-96F563C5BE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49B6C2CC-4A7A-4C4A-8528-B06D11CB5EA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reihandform: Form 4">
            <a:extLst>
              <a:ext uri="{FF2B5EF4-FFF2-40B4-BE49-F238E27FC236}">
                <a16:creationId xmlns:a16="http://schemas.microsoft.com/office/drawing/2014/main" id="{1FFA70C8-BDD8-4F96-BB91-D62CB648941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F7F5F1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25356C-D8D2-4B4C-8C10-C5DAE4277BB8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8B6C6F-FD14-4AF5-8AF1-B567B864897B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CFBA0F-8272-4470-9F99-8A1B309C6BF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0D158A-F271-48D6-9CA0-F2C098B8ED7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1CC215C-B987-401B-8744-8380D56694E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68BD5F-CEB8-4E9A-BC4C-57C77B94D7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DC2362-E7FA-4821-BFD9-65D60ED6D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A8D35AD-0DD7-4201-9712-1F19EDE77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7F739B9-9923-4D66-8BF6-65169106C0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26358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Text (Variante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4A1A60-F6CA-4327-B13E-F91E1552BEF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4675551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70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A04A1A60-F6CA-4327-B13E-F91E1552BE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CAE9E515-2F28-41DC-BFAE-E2DAEC28DE8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130A2B9-13B3-435E-B671-552BAB16C0DB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pic>
        <p:nvPicPr>
          <p:cNvPr id="8" name="Picture 7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0ED91E6F-6487-4B37-8370-5E94CD531035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24000"/>
            <a:ext cx="12193588" cy="274078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A9FC0CC-9033-4D8A-A6BC-A002B24C0BD2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B9FC7D-7671-4359-868C-C18751149F4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C7579E3-F175-4297-A6C3-5E9519499DE0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01C1388-D348-4EFE-BB0A-2538F0008C56}"/>
                </a:ext>
              </a:extLst>
            </p:cNvPr>
            <p:cNvCxnSpPr>
              <a:stCxn id="13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84C34E-E1B6-4430-AC8C-320A45C50A02}"/>
                </a:ext>
              </a:extLst>
            </p:cNvPr>
            <p:cNvCxnSpPr>
              <a:cxnSpLocks/>
              <a:endCxn id="13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C5E628-AC25-45A9-BC32-6FB82C2DD70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D03EF75-8E6F-492B-9C80-29C114C036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9FCBD96-5C9A-4FCF-B7F5-23C75481F6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CAE83F-C8C0-48C7-9BDF-8F066C3A5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7E2913-91A6-47CD-96F6-AF713999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946733"/>
            <a:ext cx="3705542" cy="769441"/>
          </a:xfr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lang="de-DE" kern="0" dirty="0">
                <a:solidFill>
                  <a:schemeClr val="accent2"/>
                </a:solidFill>
                <a:ea typeface="+mn-ea"/>
              </a:defRPr>
            </a:lvl1pPr>
          </a:lstStyle>
          <a:p>
            <a:pPr lvl="0" defTabSz="914400" eaLnBrk="1" latinLnBrk="0"/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5728D-E669-449B-AEB3-9AC3A288A0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AC4F1E0-5DE6-4A2B-BD02-9129EACDDD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4409954"/>
            <a:ext cx="10261600" cy="1719384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</a:defRPr>
            </a:lvl1pPr>
            <a:lvl2pPr>
              <a:defRPr sz="1800" b="0">
                <a:solidFill>
                  <a:schemeClr val="accent2"/>
                </a:solidFill>
              </a:defRPr>
            </a:lvl2pPr>
            <a:lvl3pPr>
              <a:defRPr sz="1800" b="0">
                <a:solidFill>
                  <a:schemeClr val="accent2"/>
                </a:solidFill>
              </a:defRPr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202BDBF-E0F4-420D-A674-ED627E9B1DF6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0005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(Variante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96E430-E199-42D1-B750-00CFE32E27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778953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94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0796E430-E199-42D1-B750-00CFE32E27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D72C0A64-6206-47F9-B774-144C1A5CFA2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7" name="Picture 6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302A2FC3-8F7D-4427-BDC0-9534A9C86B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192" t="9775" r="9776"/>
          <a:stretch/>
        </p:blipFill>
        <p:spPr>
          <a:xfrm flipH="1">
            <a:off x="0" y="1223998"/>
            <a:ext cx="5400720" cy="5634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BF67F5-C9FB-4443-A3BF-5AD5D375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000" y="1946735"/>
            <a:ext cx="5413338" cy="78630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EA2EC6-426A-4C23-8F5B-477952BFCF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1ABBD5B-16B2-4EE3-AEE1-1DEF4D8004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96000" y="3033713"/>
            <a:ext cx="5413338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19514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2BEA0F-D748-4945-B265-C1D001BBF3C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7690716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18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2BEA0F-D748-4945-B265-C1D001BBF3C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6D9E8A8-96EC-45DC-98B9-24C93A48DEF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3BFE3B-ABB1-4EA4-A211-413BCDDCD3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4487" t="34330" r="14457" b="10465"/>
          <a:stretch/>
        </p:blipFill>
        <p:spPr>
          <a:xfrm>
            <a:off x="4611" y="0"/>
            <a:ext cx="12188977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53EF863-8B2B-47E2-B003-6FE342397862}"/>
              </a:ext>
            </a:extLst>
          </p:cNvPr>
          <p:cNvSpPr txBox="1">
            <a:spLocks/>
          </p:cNvSpPr>
          <p:nvPr userDrawn="1"/>
        </p:nvSpPr>
        <p:spPr>
          <a:xfrm>
            <a:off x="947738" y="3565463"/>
            <a:ext cx="102616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bg1"/>
                </a:solidFill>
                <a:latin typeface="Arial" pitchFamily="18"/>
                <a:cs typeface="Arial" pitchFamily="18"/>
              </a:defRPr>
            </a:lvl1pPr>
          </a:lstStyle>
          <a:p>
            <a:r>
              <a:rPr lang="de-DE" sz="2000" kern="0" dirty="0">
                <a:solidFill>
                  <a:schemeClr val="bg1"/>
                </a:solidFill>
              </a:rPr>
              <a:t>VIELEN DANK FÜR 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365515700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arbvariante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3190AF5-C961-40FF-8EB4-96F563C5BE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42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43190AF5-C961-40FF-8EB4-96F563C5BE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49B6C2CC-4A7A-4C4A-8528-B06D11CB5EA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reihandform: Form 4">
            <a:extLst>
              <a:ext uri="{FF2B5EF4-FFF2-40B4-BE49-F238E27FC236}">
                <a16:creationId xmlns:a16="http://schemas.microsoft.com/office/drawing/2014/main" id="{1FFA70C8-BDD8-4F96-BB91-D62CB648941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F7F5F1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25356C-D8D2-4B4C-8C10-C5DAE4277BB8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8B6C6F-FD14-4AF5-8AF1-B567B864897B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CFBA0F-8272-4470-9F99-8A1B309C6BF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0D158A-F271-48D6-9CA0-F2C098B8ED7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1CC215C-B987-401B-8744-8380D56694E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68BD5F-CEB8-4E9A-BC4C-57C77B94D7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DC2362-E7FA-4821-BFD9-65D60ED6D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A8D35AD-0DD7-4201-9712-1F19EDE77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7F739B9-9923-4D66-8BF6-65169106C0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01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B23B5A8-D5FC-4407-A2A2-C3481861E3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7124610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74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B8FCC894-EC3C-4D43-8836-DDF70355D8B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1" name="Picture 10" descr="A person flying through the air on a snow covered mountain&#10;&#10;Description automatically generated">
            <a:extLst>
              <a:ext uri="{FF2B5EF4-FFF2-40B4-BE49-F238E27FC236}">
                <a16:creationId xmlns:a16="http://schemas.microsoft.com/office/drawing/2014/main" id="{5810151F-6DAF-4E76-BF6A-61CBC2BE41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822"/>
          <a:stretch/>
        </p:blipFill>
        <p:spPr>
          <a:xfrm>
            <a:off x="0" y="1224000"/>
            <a:ext cx="12193588" cy="5634000"/>
          </a:xfrm>
          <a:prstGeom prst="rect">
            <a:avLst/>
          </a:prstGeom>
        </p:spPr>
      </p:pic>
      <p:sp>
        <p:nvSpPr>
          <p:cNvPr id="5" name="Freihandform: Form 2">
            <a:extLst>
              <a:ext uri="{FF2B5EF4-FFF2-40B4-BE49-F238E27FC236}">
                <a16:creationId xmlns:a16="http://schemas.microsoft.com/office/drawing/2014/main" id="{2691C14E-39AF-4132-8C91-12542F1EF30A}"/>
              </a:ext>
            </a:extLst>
          </p:cNvPr>
          <p:cNvSpPr/>
          <p:nvPr userDrawn="1"/>
        </p:nvSpPr>
        <p:spPr>
          <a:xfrm>
            <a:off x="0" y="0"/>
            <a:ext cx="12193559" cy="1224000"/>
          </a:xfrm>
          <a:custGeom>
            <a:avLst>
              <a:gd name="f0" fmla="val 28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0602B-2707-413D-BC93-3258944F80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7672403B-842A-49C6-8BEB-4D6B518EBD9F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1ACA0BD-5512-4562-97BF-68ECC8FD9F4D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03BB8C-41AF-4F2C-8E7B-2454DA7D49E3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CDE6DD-93E6-4C00-AF79-FD68949134B3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1EFFD12-5E8B-4A06-BF8C-ED119969A616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874F66-3BEA-4515-AB65-E271139BDA6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B75179D-9B26-4C80-8052-97E1D0FB814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130ABBE-6CA5-41C3-B26A-28B3E76101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E4B0BA7-9C00-43BF-A992-242B81C18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B4E6DFDD-3D97-4EC1-BAC1-AFC3E87A1A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223963"/>
            <a:ext cx="12193588" cy="5634037"/>
          </a:xfrm>
          <a:solidFill>
            <a:schemeClr val="accent2">
              <a:alpha val="2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Neues</a:t>
            </a:r>
            <a:r>
              <a:rPr lang="en-GB" dirty="0"/>
              <a:t> Bild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einfügen</a:t>
            </a:r>
            <a:r>
              <a:rPr lang="en-GB" dirty="0"/>
              <a:t>, </a:t>
            </a:r>
            <a:r>
              <a:rPr lang="en-GB" dirty="0" err="1"/>
              <a:t>oder</a:t>
            </a:r>
            <a:r>
              <a:rPr lang="en-GB" dirty="0"/>
              <a:t> </a:t>
            </a:r>
            <a:r>
              <a:rPr lang="en-GB" dirty="0" err="1"/>
              <a:t>löschen</a:t>
            </a:r>
            <a:r>
              <a:rPr lang="en-GB" dirty="0"/>
              <a:t> falls </a:t>
            </a:r>
            <a:r>
              <a:rPr lang="en-GB" dirty="0" err="1"/>
              <a:t>festes</a:t>
            </a:r>
            <a:r>
              <a:rPr lang="en-GB" dirty="0"/>
              <a:t> </a:t>
            </a:r>
            <a:r>
              <a:rPr lang="en-GB" dirty="0" err="1"/>
              <a:t>Hintergrundbild</a:t>
            </a:r>
            <a:r>
              <a:rPr lang="en-GB" dirty="0"/>
              <a:t> </a:t>
            </a:r>
            <a:r>
              <a:rPr lang="en-GB" dirty="0" err="1"/>
              <a:t>gewünscht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37288-69B6-4DA0-BD7E-BD7A01D3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848400"/>
            <a:ext cx="5782197" cy="3852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3679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mit Störer -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EC1F08ED-317F-4C8E-8AC5-3645E77303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051927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8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EA445690-D26D-440C-9D0E-F82F09C82CE1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917513"/>
          </a:xfrm>
          <a:solidFill>
            <a:schemeClr val="accent6"/>
          </a:solidFill>
        </p:spPr>
        <p:txBody>
          <a:bodyPr lIns="180000" tIns="180000" rIns="180000" bIns="180000">
            <a:spAutoFit/>
          </a:bodyPr>
          <a:lstStyle>
            <a:lvl1pPr marL="263525" indent="-263525">
              <a:buFont typeface="Symbol" panose="05050102010706020507" pitchFamily="18" charset="2"/>
              <a:buChar char="·"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1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366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e mit Störer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A78F2F31-45DA-4D1C-8AE7-0F558171EB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626380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98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4482E814-A6FD-49BA-91D3-B4D306E6C576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Freihandform: Form 4">
            <a:extLst>
              <a:ext uri="{FF2B5EF4-FFF2-40B4-BE49-F238E27FC236}">
                <a16:creationId xmlns:a16="http://schemas.microsoft.com/office/drawing/2014/main" id="{2259AF66-F934-4705-8A7D-E43035AD9C52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ED4B59-3EC5-4E5F-A4DB-BFA6968AC7A1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ED14F64-9F1E-40B2-978E-B8A78804FD6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5D8A4-502D-4DB9-8FB4-2C7B25F1C9B5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6CB8F2C-4588-48BF-B7A8-4DAF56FBA0CC}"/>
                </a:ext>
              </a:extLst>
            </p:cNvPr>
            <p:cNvCxnSpPr>
              <a:stCxn id="20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AB27FD-858F-42A2-B632-F23226412071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7EB2BE-5AD5-4DA8-B914-2997651CA88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CA2E591-9A1D-4746-8562-7936560B2E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0F3718-7CC4-47F1-B043-91C3F16D1F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1848609-C511-4866-BE4F-81851EE90F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9279" y="3037872"/>
            <a:ext cx="3240000" cy="723900"/>
          </a:xfrm>
          <a:solidFill>
            <a:schemeClr val="accent6"/>
          </a:solidFill>
        </p:spPr>
        <p:txBody>
          <a:bodyPr lIns="180000" tIns="180000" rIns="180000" bIns="180000" anchor="ctr"/>
          <a:lstStyle>
            <a:lvl1pPr marL="0" indent="0" algn="ctr">
              <a:buFont typeface="Symbol" panose="05050102010706020507" pitchFamily="18" charset="2"/>
              <a:buNone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0" cap="all" baseline="0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7" name="Picture 26" descr="A picture containing building&#10;&#10;Description automatically generated">
            <a:extLst>
              <a:ext uri="{FF2B5EF4-FFF2-40B4-BE49-F238E27FC236}">
                <a16:creationId xmlns:a16="http://schemas.microsoft.com/office/drawing/2014/main" id="{E65CBDFF-84C3-4684-A50D-76C6683593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variante - m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14BCCB-E2E0-4EE9-A123-ABB6E55B6A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233082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297B4AD9-4DE7-46FC-A5D7-6F124040335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672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3190AF5-C961-40FF-8EB4-96F563C5BE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983611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2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49B6C2CC-4A7A-4C4A-8528-B06D11CB5EA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reihandform: Form 4">
            <a:extLst>
              <a:ext uri="{FF2B5EF4-FFF2-40B4-BE49-F238E27FC236}">
                <a16:creationId xmlns:a16="http://schemas.microsoft.com/office/drawing/2014/main" id="{1FFA70C8-BDD8-4F96-BB91-D62CB648941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F7F5F1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25356C-D8D2-4B4C-8C10-C5DAE4277BB8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8B6C6F-FD14-4AF5-8AF1-B567B864897B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CFBA0F-8272-4470-9F99-8A1B309C6BF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0D158A-F271-48D6-9CA0-F2C098B8ED7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1CC215C-B987-401B-8744-8380D56694E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68BD5F-CEB8-4E9A-BC4C-57C77B94D7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DC2362-E7FA-4821-BFD9-65D60ED6D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A8D35AD-0DD7-4201-9712-1F19EDE77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7F739B9-9923-4D66-8BF6-65169106C0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07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FE87AE4-D3DA-4B94-B821-B1DA0E7514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459158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8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70E5995-725E-46B2-BEFB-11F2FE918D2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spcAft>
                <a:spcPts val="0"/>
              </a:spcAft>
              <a:defRPr>
                <a:solidFill>
                  <a:schemeClr val="accent2"/>
                </a:solidFill>
              </a:defRPr>
            </a:lvl1pPr>
            <a:lvl2pPr marL="0" indent="0">
              <a:spcAft>
                <a:spcPts val="0"/>
              </a:spcAft>
              <a:buNone/>
              <a:defRPr b="1">
                <a:solidFill>
                  <a:srgbClr val="85850C"/>
                </a:solidFill>
              </a:defRPr>
            </a:lvl2pPr>
            <a:lvl3pPr marL="0" indent="0">
              <a:spcAft>
                <a:spcPts val="0"/>
              </a:spcAft>
              <a:buNone/>
              <a:defRPr b="1">
                <a:solidFill>
                  <a:srgbClr val="010180"/>
                </a:solidFill>
              </a:defRPr>
            </a:lvl3pPr>
            <a:lvl4pPr marL="0" indent="0">
              <a:spcAft>
                <a:spcPts val="0"/>
              </a:spcAft>
              <a:buNone/>
              <a:defRPr b="1">
                <a:solidFill>
                  <a:srgbClr val="1D8748"/>
                </a:solidFill>
              </a:defRPr>
            </a:lvl4pPr>
            <a:lvl5pPr marL="0" indent="0">
              <a:spcAft>
                <a:spcPts val="0"/>
              </a:spcAft>
              <a:buNone/>
              <a:defRPr b="1">
                <a:solidFill>
                  <a:srgbClr val="660E7A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180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oleObject" Target="../embeddings/oleObject14.bin"/><Relationship Id="rId2" Type="http://schemas.openxmlformats.org/officeDocument/2006/relationships/slideLayout" Target="../slideLayouts/slideLayout25.xml"/><Relationship Id="rId16" Type="http://schemas.openxmlformats.org/officeDocument/2006/relationships/tags" Target="../tags/tag27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vmlDrawing" Target="../drawings/vmlDrawing14.vml"/><Relationship Id="rId10" Type="http://schemas.openxmlformats.org/officeDocument/2006/relationships/slideLayout" Target="../slideLayouts/slideLayout33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F713C047-2ADE-439A-83F7-6E448A43048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35856628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1" name="think-cell Folie" r:id="rId16" imgW="384" imgH="385" progId="TCLayout.ActiveDocument.1">
                  <p:embed/>
                </p:oleObj>
              </mc:Choice>
              <mc:Fallback>
                <p:oleObj name="think-cell Folie" r:id="rId16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ihandform: Form 4">
            <a:extLst>
              <a:ext uri="{FF2B5EF4-FFF2-40B4-BE49-F238E27FC236}">
                <a16:creationId xmlns:a16="http://schemas.microsoft.com/office/drawing/2014/main" id="{4A3589D5-607C-4D6E-8248-115FA608F14C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D3C9CB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B986D7-3B08-4425-AB92-40445ED3FF1A}"/>
              </a:ext>
            </a:extLst>
          </p:cNvPr>
          <p:cNvGrpSpPr/>
          <p:nvPr userDrawn="1"/>
        </p:nvGrpSpPr>
        <p:grpSpPr>
          <a:xfrm>
            <a:off x="2278857" y="654309"/>
            <a:ext cx="10332346" cy="5475411"/>
            <a:chOff x="2278857" y="654309"/>
            <a:chExt cx="10332346" cy="5475411"/>
          </a:xfrm>
          <a:solidFill>
            <a:schemeClr val="bg1"/>
          </a:solidFill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70329B1-9ABB-4491-A67B-61E401889D2A}"/>
                </a:ext>
              </a:extLst>
            </p:cNvPr>
            <p:cNvSpPr/>
            <p:nvPr/>
          </p:nvSpPr>
          <p:spPr>
            <a:xfrm rot="10800000" flipH="1">
              <a:off x="10370362" y="2840217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DFE0E4A-96B5-412C-ACCF-E2A26233BC1C}"/>
                </a:ext>
              </a:extLst>
            </p:cNvPr>
            <p:cNvSpPr/>
            <p:nvPr/>
          </p:nvSpPr>
          <p:spPr>
            <a:xfrm rot="10800000" flipH="1">
              <a:off x="7066731" y="203746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807D29-5605-4A8A-A03F-19CE51E885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8857" y="919541"/>
              <a:ext cx="10332346" cy="250872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61FE35-FD8C-44EB-9E8B-4B43BBCEE5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97836" y="654309"/>
              <a:ext cx="1857530" cy="1432701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9E606D-54C3-4A25-9380-E17BBDA47370}"/>
                </a:ext>
              </a:extLst>
            </p:cNvPr>
            <p:cNvCxnSpPr>
              <a:cxnSpLocks/>
            </p:cNvCxnSpPr>
            <p:nvPr/>
          </p:nvCxnSpPr>
          <p:spPr>
            <a:xfrm>
              <a:off x="10443574" y="2915742"/>
              <a:ext cx="1856895" cy="321397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265DD6B-71A9-44A2-B33F-074E2EFD68BD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0421074" y="919541"/>
              <a:ext cx="824776" cy="1975455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636007-9D40-4683-954B-F928064390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7738" y="1946734"/>
            <a:ext cx="10261600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4AB751-5A0A-46E8-B811-8002F3A339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47738" y="3045240"/>
            <a:ext cx="10261600" cy="3084480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516D3-833B-4B45-ADCD-38B4401B723C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8255000" y="6516880"/>
            <a:ext cx="3597910" cy="114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sp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800" b="0" i="0" u="none" strike="noStrike" baseline="0">
                <a:solidFill>
                  <a:schemeClr val="tx1"/>
                </a:solidFill>
                <a:latin typeface="Arial" pitchFamily="18"/>
                <a:ea typeface="Arial" pitchFamily="18"/>
                <a:cs typeface="Arial" pitchFamily="18"/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3B9930A-FBD6-4CB1-A2B6-788A2E5D998F}"/>
              </a:ext>
            </a:extLst>
          </p:cNvPr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9" r:id="rId4"/>
    <p:sldLayoutId id="2147483660" r:id="rId5"/>
    <p:sldLayoutId id="2147483661" r:id="rId6"/>
    <p:sldLayoutId id="2147483658" r:id="rId7"/>
    <p:sldLayoutId id="2147483663" r:id="rId8"/>
    <p:sldLayoutId id="2147483662" r:id="rId9"/>
    <p:sldLayoutId id="2147483664" r:id="rId10"/>
    <p:sldLayoutId id="2147483665" r:id="rId11"/>
    <p:sldLayoutId id="2147483666" r:id="rId12"/>
  </p:sldLayoutIdLst>
  <p:hf sldNum="0" hdr="0" dt="0"/>
  <p:txStyles>
    <p:titleStyle>
      <a:lvl1pPr marL="0" marR="0" indent="0" algn="l" rtl="0" eaLnBrk="1" hangingPunct="1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448919" algn="l"/>
          <a:tab pos="898199" algn="l"/>
          <a:tab pos="1347480" algn="l"/>
          <a:tab pos="1796760" algn="l"/>
          <a:tab pos="2246040" algn="l"/>
          <a:tab pos="2695320" algn="l"/>
          <a:tab pos="3144600" algn="l"/>
          <a:tab pos="3593880" algn="l"/>
          <a:tab pos="4043159" algn="l"/>
          <a:tab pos="4492440" algn="l"/>
          <a:tab pos="4941719" algn="l"/>
          <a:tab pos="5391000" algn="l"/>
          <a:tab pos="5840280" algn="l"/>
          <a:tab pos="6289560" algn="l"/>
          <a:tab pos="6738840" algn="l"/>
          <a:tab pos="7188120" algn="l"/>
          <a:tab pos="7637400" algn="l"/>
          <a:tab pos="8086679" algn="l"/>
          <a:tab pos="8535960" algn="l"/>
          <a:tab pos="8985240" algn="l"/>
        </a:tabLst>
        <a:defRPr lang="de-DE" sz="2500" b="0" i="0" u="none" strike="noStrike" cap="all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</p:titleStyle>
    <p:bodyStyle>
      <a:lvl1pPr marL="0" marR="0" indent="0" algn="l" defTabSz="720725" rtl="0" eaLnBrk="1" hangingPunct="1">
        <a:lnSpc>
          <a:spcPct val="100000"/>
        </a:lnSpc>
        <a:spcBef>
          <a:spcPts val="0"/>
        </a:spcBef>
        <a:spcAft>
          <a:spcPts val="1287"/>
        </a:spcAft>
        <a:tabLst/>
        <a:defRPr lang="de-DE" sz="1800" b="0" i="0" u="none" strike="noStrike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  <a:lvl2pPr marL="1793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2pPr>
      <a:lvl3pPr marL="3571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3pPr>
      <a:lvl4pPr marL="5365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4pPr>
      <a:lvl5pPr marL="7143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97" userDrawn="1">
          <p15:clr>
            <a:srgbClr val="A4A3A4"/>
          </p15:clr>
        </p15:guide>
        <p15:guide id="2" orient="horz" pos="1911" userDrawn="1">
          <p15:clr>
            <a:srgbClr val="A4A3A4"/>
          </p15:clr>
        </p15:guide>
        <p15:guide id="3" pos="7061" userDrawn="1">
          <p15:clr>
            <a:srgbClr val="A4A3A4"/>
          </p15:clr>
        </p15:guide>
        <p15:guide id="4" orient="horz" pos="3861" userDrawn="1">
          <p15:clr>
            <a:srgbClr val="A4A3A4"/>
          </p15:clr>
        </p15:guide>
        <p15:guide id="6" orient="horz" pos="1224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1461EB-BDFB-4181-939B-18556E35D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4A6411-7303-41EA-B44E-BEDA35506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309" y="1825625"/>
            <a:ext cx="105169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B06DB6-AEDB-45D3-A329-5A6551720C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309" y="6356351"/>
            <a:ext cx="27435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C555E-085B-4234-ACD8-6792285E2E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9126" y="6356351"/>
            <a:ext cx="4115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9B899-201E-482B-85C0-6D13127FF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1722" y="6356351"/>
            <a:ext cx="27435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4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F713C047-2ADE-439A-83F7-6E448A43048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335905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30" name="think-cell Slide" r:id="rId17" imgW="384" imgH="385" progId="TCLayout.ActiveDocument.1">
                  <p:embed/>
                </p:oleObj>
              </mc:Choice>
              <mc:Fallback>
                <p:oleObj name="think-cell Slide" r:id="rId17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F713C047-2ADE-439A-83F7-6E448A4304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ihandform: Form 4">
            <a:extLst>
              <a:ext uri="{FF2B5EF4-FFF2-40B4-BE49-F238E27FC236}">
                <a16:creationId xmlns:a16="http://schemas.microsoft.com/office/drawing/2014/main" id="{4A3589D5-607C-4D6E-8248-115FA608F14C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D3C9CB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B986D7-3B08-4425-AB92-40445ED3FF1A}"/>
              </a:ext>
            </a:extLst>
          </p:cNvPr>
          <p:cNvGrpSpPr/>
          <p:nvPr userDrawn="1"/>
        </p:nvGrpSpPr>
        <p:grpSpPr>
          <a:xfrm>
            <a:off x="2278857" y="654309"/>
            <a:ext cx="10332346" cy="5475411"/>
            <a:chOff x="2278857" y="654309"/>
            <a:chExt cx="10332346" cy="5475411"/>
          </a:xfrm>
          <a:solidFill>
            <a:schemeClr val="bg1"/>
          </a:solidFill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70329B1-9ABB-4491-A67B-61E401889D2A}"/>
                </a:ext>
              </a:extLst>
            </p:cNvPr>
            <p:cNvSpPr/>
            <p:nvPr/>
          </p:nvSpPr>
          <p:spPr>
            <a:xfrm rot="10800000" flipH="1">
              <a:off x="10370362" y="2840217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DFE0E4A-96B5-412C-ACCF-E2A26233BC1C}"/>
                </a:ext>
              </a:extLst>
            </p:cNvPr>
            <p:cNvSpPr/>
            <p:nvPr/>
          </p:nvSpPr>
          <p:spPr>
            <a:xfrm rot="10800000" flipH="1">
              <a:off x="7066731" y="203746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807D29-5605-4A8A-A03F-19CE51E885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8857" y="919541"/>
              <a:ext cx="10332346" cy="250872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61FE35-FD8C-44EB-9E8B-4B43BBCEE5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97836" y="654309"/>
              <a:ext cx="1857530" cy="1432701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9E606D-54C3-4A25-9380-E17BBDA47370}"/>
                </a:ext>
              </a:extLst>
            </p:cNvPr>
            <p:cNvCxnSpPr>
              <a:cxnSpLocks/>
            </p:cNvCxnSpPr>
            <p:nvPr/>
          </p:nvCxnSpPr>
          <p:spPr>
            <a:xfrm>
              <a:off x="10443574" y="2915742"/>
              <a:ext cx="1856895" cy="321397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265DD6B-71A9-44A2-B33F-074E2EFD68BD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0421074" y="919541"/>
              <a:ext cx="824776" cy="1975455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636007-9D40-4683-954B-F928064390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7738" y="1946734"/>
            <a:ext cx="10261600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4AB751-5A0A-46E8-B811-8002F3A339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47738" y="3045240"/>
            <a:ext cx="10261600" cy="3084480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516D3-833B-4B45-ADCD-38B4401B723C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8255000" y="6516880"/>
            <a:ext cx="3597910" cy="114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sp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800" b="0" i="0" u="none" strike="noStrike" baseline="0">
                <a:solidFill>
                  <a:schemeClr val="tx1"/>
                </a:solidFill>
                <a:latin typeface="Arial" pitchFamily="18"/>
                <a:ea typeface="Arial" pitchFamily="18"/>
                <a:cs typeface="Arial" pitchFamily="18"/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3B9930A-FBD6-4CB1-A2B6-788A2E5D998F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122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</p:sldLayoutIdLst>
  <p:hf sldNum="0" hdr="0" dt="0"/>
  <p:txStyles>
    <p:titleStyle>
      <a:lvl1pPr marL="0" marR="0" indent="0" algn="l" rtl="0" hangingPunct="0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448919" algn="l"/>
          <a:tab pos="898199" algn="l"/>
          <a:tab pos="1347480" algn="l"/>
          <a:tab pos="1796760" algn="l"/>
          <a:tab pos="2246040" algn="l"/>
          <a:tab pos="2695320" algn="l"/>
          <a:tab pos="3144600" algn="l"/>
          <a:tab pos="3593880" algn="l"/>
          <a:tab pos="4043159" algn="l"/>
          <a:tab pos="4492440" algn="l"/>
          <a:tab pos="4941719" algn="l"/>
          <a:tab pos="5391000" algn="l"/>
          <a:tab pos="5840280" algn="l"/>
          <a:tab pos="6289560" algn="l"/>
          <a:tab pos="6738840" algn="l"/>
          <a:tab pos="7188120" algn="l"/>
          <a:tab pos="7637400" algn="l"/>
          <a:tab pos="8086679" algn="l"/>
          <a:tab pos="8535960" algn="l"/>
          <a:tab pos="8985240" algn="l"/>
        </a:tabLst>
        <a:defRPr lang="de-DE" sz="2500" b="0" i="0" u="none" strike="noStrike" cap="all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</p:titleStyle>
    <p:bodyStyle>
      <a:lvl1pPr marL="0" marR="0" indent="0" algn="l" defTabSz="720725" rtl="0" hangingPunct="0">
        <a:lnSpc>
          <a:spcPct val="100000"/>
        </a:lnSpc>
        <a:spcBef>
          <a:spcPts val="0"/>
        </a:spcBef>
        <a:spcAft>
          <a:spcPts val="1287"/>
        </a:spcAft>
        <a:tabLst/>
        <a:defRPr lang="de-DE" sz="1800" b="0" i="0" u="none" strike="noStrike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  <a:lvl2pPr marL="1793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2pPr>
      <a:lvl3pPr marL="3571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3pPr>
      <a:lvl4pPr marL="5365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4pPr>
      <a:lvl5pPr marL="7143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97">
          <p15:clr>
            <a:srgbClr val="A4A3A4"/>
          </p15:clr>
        </p15:guide>
        <p15:guide id="2" orient="horz" pos="1911">
          <p15:clr>
            <a:srgbClr val="A4A3A4"/>
          </p15:clr>
        </p15:guide>
        <p15:guide id="3" pos="7061">
          <p15:clr>
            <a:srgbClr val="A4A3A4"/>
          </p15:clr>
        </p15:guide>
        <p15:guide id="4" orient="horz" pos="3861">
          <p15:clr>
            <a:srgbClr val="A4A3A4"/>
          </p15:clr>
        </p15:guide>
        <p15:guide id="6" orient="horz" pos="1224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7" Type="http://schemas.openxmlformats.org/officeDocument/2006/relationships/image" Target="../media/image9.jpeg"/><Relationship Id="rId2" Type="http://schemas.openxmlformats.org/officeDocument/2006/relationships/tags" Target="../tags/tag54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8.bin"/><Relationship Id="rId4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9.bin"/><Relationship Id="rId4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1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Coding Akademie München GmbH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5F243D0-5CD3-473A-B9EA-448F4C5C1A00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3BFB58-270A-423B-BCF0-A0B2C45AE93D}"/>
              </a:ext>
            </a:extLst>
          </p:cNvPr>
          <p:cNvSpPr/>
          <p:nvPr/>
        </p:nvSpPr>
        <p:spPr>
          <a:xfrm rot="10800000">
            <a:off x="5340236" y="2757953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Picture 12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CC3A86C3-B41B-4C49-8704-4D76A3C9380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942" t="713" r="220"/>
          <a:stretch/>
        </p:blipFill>
        <p:spPr>
          <a:xfrm flipH="1">
            <a:off x="1699577" y="2675396"/>
            <a:ext cx="5112543" cy="2750044"/>
          </a:xfrm>
          <a:prstGeom prst="rect">
            <a:avLst/>
          </a:prstGeom>
        </p:spPr>
      </p:pic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E3689925-3C9A-4235-872D-4969DA02E52F}"/>
              </a:ext>
            </a:extLst>
          </p:cNvPr>
          <p:cNvGrpSpPr/>
          <p:nvPr/>
        </p:nvGrpSpPr>
        <p:grpSpPr>
          <a:xfrm>
            <a:off x="7563960" y="3392259"/>
            <a:ext cx="3640659" cy="3072359"/>
            <a:chOff x="1493520" y="3209379"/>
            <a:chExt cx="4755674" cy="3072359"/>
          </a:xfrm>
        </p:grpSpPr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125CE7AE-4B4B-45EA-AE8F-EC3A2A05919F}"/>
                </a:ext>
              </a:extLst>
            </p:cNvPr>
            <p:cNvSpPr txBox="1">
              <a:spLocks/>
            </p:cNvSpPr>
            <p:nvPr/>
          </p:nvSpPr>
          <p:spPr>
            <a:xfrm>
              <a:off x="1493520" y="3209379"/>
              <a:ext cx="4755674" cy="76944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anchor="t" anchorCtr="0" compatLnSpc="1">
              <a:spAutoFit/>
            </a:bodyPr>
            <a:lstStyle>
              <a:lvl1pPr marL="0" marR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>
                  <a:tab pos="0" algn="l"/>
                  <a:tab pos="448919" algn="l"/>
                  <a:tab pos="898199" algn="l"/>
                  <a:tab pos="1347480" algn="l"/>
                  <a:tab pos="1796760" algn="l"/>
                  <a:tab pos="2246040" algn="l"/>
                  <a:tab pos="2695320" algn="l"/>
                  <a:tab pos="3144600" algn="l"/>
                  <a:tab pos="3593880" algn="l"/>
                  <a:tab pos="4043159" algn="l"/>
                  <a:tab pos="4492440" algn="l"/>
                  <a:tab pos="4941719" algn="l"/>
                  <a:tab pos="5391000" algn="l"/>
                  <a:tab pos="5840280" algn="l"/>
                  <a:tab pos="6289560" algn="l"/>
                  <a:tab pos="6738840" algn="l"/>
                  <a:tab pos="7188120" algn="l"/>
                  <a:tab pos="7637400" algn="l"/>
                  <a:tab pos="8086679" algn="l"/>
                  <a:tab pos="8535960" algn="l"/>
                  <a:tab pos="8985240" algn="l"/>
                </a:tabLst>
                <a:defRPr lang="de-DE" sz="2500" b="0" i="0" u="none" strike="noStrike" cap="all" baseline="0">
                  <a:ln>
                    <a:noFill/>
                  </a:ln>
                  <a:solidFill>
                    <a:schemeClr val="tx1"/>
                  </a:solidFill>
                  <a:latin typeface="Arial" pitchFamily="18"/>
                  <a:cs typeface="Arial" pitchFamily="18"/>
                </a:defRPr>
              </a:lvl1pPr>
            </a:lstStyle>
            <a:p>
              <a:pPr algn="ctr"/>
              <a:r>
                <a:rPr lang="de-DE" kern="0" dirty="0"/>
                <a:t>Test Driven Development</a:t>
              </a:r>
            </a:p>
          </p:txBody>
        </p:sp>
        <p:sp>
          <p:nvSpPr>
            <p:cNvPr id="22" name="Text Placeholder 3">
              <a:extLst>
                <a:ext uri="{FF2B5EF4-FFF2-40B4-BE49-F238E27FC236}">
                  <a16:creationId xmlns:a16="http://schemas.microsoft.com/office/drawing/2014/main" id="{A8A16760-903C-494B-8D6E-4487B4078E33}"/>
                </a:ext>
              </a:extLst>
            </p:cNvPr>
            <p:cNvSpPr txBox="1">
              <a:spLocks/>
            </p:cNvSpPr>
            <p:nvPr/>
          </p:nvSpPr>
          <p:spPr>
            <a:xfrm>
              <a:off x="1493520" y="4328160"/>
              <a:ext cx="4755674" cy="1953578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25560" rIns="0" bIns="0" anchor="t" anchorCtr="0" compatLnSpc="1"/>
            <a:lstStyle>
              <a:lvl1pPr marL="0" marR="0" indent="0" algn="l" defTabSz="720725" rtl="0" hangingPunct="0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tabLst/>
                <a:defRPr lang="de-DE" sz="1800" b="0" i="0" u="none" strike="noStrike" baseline="0">
                  <a:ln>
                    <a:noFill/>
                  </a:ln>
                  <a:solidFill>
                    <a:schemeClr val="tx1"/>
                  </a:solidFill>
                  <a:latin typeface="Arial" pitchFamily="18"/>
                  <a:cs typeface="Arial" pitchFamily="18"/>
                </a:defRPr>
              </a:lvl1pPr>
              <a:lvl2pPr marL="179388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57188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536575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4375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kern="0" dirty="0"/>
                <a:t>And More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1222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CC347D-3117-4626-A3E7-63C9E91BA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TDD Cycle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88A674-8DDF-4639-B6F3-2B4D5A6D81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cs typeface="Arial" pitchFamily="18"/>
              </a:rPr>
              <a:t>© Coding Akademie München GmbH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18"/>
              <a:cs typeface="Arial" pitchFamily="18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3D34E-BB98-41D6-A4D6-B2F146B09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7" y="3033713"/>
            <a:ext cx="4152037" cy="30956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 a (minimal)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Implement the minimal functionality to get the test 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 the code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3EBF262-651F-45C6-A17B-C02731739E9E}"/>
              </a:ext>
            </a:extLst>
          </p:cNvPr>
          <p:cNvSpPr txBox="1">
            <a:spLocks/>
          </p:cNvSpPr>
          <p:nvPr/>
        </p:nvSpPr>
        <p:spPr>
          <a:xfrm>
            <a:off x="5542504" y="3033713"/>
            <a:ext cx="5884428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eaLnBrk="1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7207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kern="0" dirty="0">
                <a:solidFill>
                  <a:srgbClr val="000000"/>
                </a:solidFill>
              </a:rPr>
              <a:t>This code does </a:t>
            </a:r>
            <a:r>
              <a:rPr lang="en-US" b="1" kern="0" dirty="0">
                <a:solidFill>
                  <a:srgbClr val="000000"/>
                </a:solidFill>
              </a:rPr>
              <a:t>not</a:t>
            </a:r>
            <a:r>
              <a:rPr lang="en-US" kern="0" dirty="0">
                <a:solidFill>
                  <a:srgbClr val="000000"/>
                </a:solidFill>
              </a:rPr>
              <a:t> have to be clean or well-designed</a:t>
            </a:r>
          </a:p>
          <a:p>
            <a:pPr marL="285750" marR="0" lvl="0" indent="-285750" algn="l" defTabSz="7207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ea typeface="+mn-ea"/>
                <a:cs typeface="Arial" pitchFamily="18"/>
              </a:rPr>
              <a:t>Solve simply!</a:t>
            </a:r>
          </a:p>
        </p:txBody>
      </p:sp>
    </p:spTree>
    <p:extLst>
      <p:ext uri="{BB962C8B-B14F-4D97-AF65-F5344CB8AC3E}">
        <p14:creationId xmlns:p14="http://schemas.microsoft.com/office/powerpoint/2010/main" val="2272530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CC347D-3117-4626-A3E7-63C9E91BA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TDD Cycle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88A674-8DDF-4639-B6F3-2B4D5A6D81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cs typeface="Arial" pitchFamily="18"/>
              </a:rPr>
              <a:t>© Coding Akademie München GmbH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18"/>
              <a:cs typeface="Arial" pitchFamily="18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3D34E-BB98-41D6-A4D6-B2F146B09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3802232" cy="30956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 a (minimal)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the minimal functionality to get the test 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Improve the code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3EBF262-651F-45C6-A17B-C02731739E9E}"/>
              </a:ext>
            </a:extLst>
          </p:cNvPr>
          <p:cNvSpPr txBox="1">
            <a:spLocks/>
          </p:cNvSpPr>
          <p:nvPr/>
        </p:nvSpPr>
        <p:spPr>
          <a:xfrm>
            <a:off x="5542504" y="3033713"/>
            <a:ext cx="5884428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eaLnBrk="1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7207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kern="0" dirty="0">
                <a:solidFill>
                  <a:srgbClr val="000000"/>
                </a:solidFill>
              </a:rPr>
              <a:t>Clean up </a:t>
            </a:r>
            <a:r>
              <a:rPr kumimoji="0" lang="en-US" sz="18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ea typeface="+mn-ea"/>
                <a:cs typeface="Arial" pitchFamily="18"/>
              </a:rPr>
              <a:t>the code introduced in the previous step</a:t>
            </a:r>
          </a:p>
          <a:p>
            <a:pPr marL="285750" marR="0" lvl="0" indent="-285750" algn="l" defTabSz="7207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kern="0" dirty="0">
                <a:solidFill>
                  <a:srgbClr val="000000"/>
                </a:solidFill>
              </a:rPr>
              <a:t>Generalize the implementation if it contains too much repetition</a:t>
            </a:r>
          </a:p>
          <a:p>
            <a:pPr marL="285750" marR="0" lvl="0" indent="-285750" algn="l" defTabSz="7207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kern="0" dirty="0">
                <a:solidFill>
                  <a:srgbClr val="000000"/>
                </a:solidFill>
              </a:rPr>
              <a:t>This step is not optional!</a:t>
            </a:r>
          </a:p>
        </p:txBody>
      </p:sp>
    </p:spTree>
    <p:extLst>
      <p:ext uri="{BB962C8B-B14F-4D97-AF65-F5344CB8AC3E}">
        <p14:creationId xmlns:p14="http://schemas.microsoft.com/office/powerpoint/2010/main" val="3398532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CC347D-3117-4626-A3E7-63C9E91BA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TDD Cycle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88A674-8DDF-4639-B6F3-2B4D5A6D81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cs typeface="Arial" pitchFamily="18"/>
              </a:rPr>
              <a:t>© Coding Akademie München GmbH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18"/>
              <a:cs typeface="Arial" pitchFamily="18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3D34E-BB98-41D6-A4D6-B2F146B09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 a (minimal)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the minimal functionality to get the test 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Improve the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B935A-EBF5-4F40-AF45-D34F20B856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56413" y="4018732"/>
            <a:ext cx="3779640" cy="9175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Improving the code really isn’t optional! 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419251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88A674-8DDF-4639-B6F3-2B4D5A6D81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cs typeface="Arial" pitchFamily="18"/>
              </a:rPr>
              <a:t>© Coding Akademie München GmbH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18"/>
              <a:cs typeface="Arial" pitchFamily="18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3D34E-BB98-41D6-A4D6-B2F146B09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Red: Failing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2D050"/>
                </a:solidFill>
              </a:rPr>
              <a:t>Green: All tests are green again, code is not clean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Clean / refactor: All test still pass, code is clean again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CC347D-3117-4626-A3E7-63C9E91BABE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275"/>
            <a:ext cx="9313862" cy="385763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The TDD Cycle</a:t>
            </a:r>
            <a:endParaRPr lang="en-DE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890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F64D66-A81A-4CCD-846B-4572A7D40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Solve Simply?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237817D-2CF2-4F17-ACBC-6BAAF6CDA6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A29924-25BD-4CBC-82CE-8AF8AFCD5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flexible, generic solution often increases the complexity of the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useless if the flexibility is not needed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Developers are often bad at predicting where flexibility or extensibility is needed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simple solution for a specific use case is often simple to implement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simple solution is often easier to understand and cleaner than generic code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8875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D745E-50C8-4D7D-B7ED-95A5C7C3054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E566FA-2D98-4400-B77C-2934660AFE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Refactoring allows us to clean up code without changing its 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possible to iteratively extend code and to add the necessary flexibility to do 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simpler to iteratively refactor and extend code than to come up with the final solution right away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These assumptions are not fulfilled if we don’t have a good test harness!</a:t>
            </a:r>
            <a:endParaRPr lang="en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011262-CF6E-4829-A3A2-325E1978BC0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275"/>
            <a:ext cx="10261600" cy="385763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Assumptions Made By Solve Simply</a:t>
            </a:r>
            <a:endParaRPr lang="en-DE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919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01425FB-EA6B-4A47-A515-91D7CE60A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Baby Steps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327CF22-013D-4C1C-9079-F462F87E94B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0DBFF90-B11E-497D-A1BC-5463D3657D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system is almost always in a buildable, executable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Therefore we get immediate feedback from every code 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Frequently merging to master and CI/CD become possible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7742324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14852D-45E2-4C14-9B7C-6D16DB989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Better: TDD Cycle + Preparation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3B51F6E-AC94-4630-8DE7-6548361304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2108AD-1A9F-4B77-B5EA-9FB4D43ABF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Refactor the code so that the feature increment will be easy to add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dirty="0"/>
              <a:t>This is often not simple!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dirty="0"/>
              <a:t>But you have a working test suite while doing 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the feature increment in a TDD cycle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Repeat this cycle </a:t>
            </a:r>
            <a:r>
              <a:rPr lang="en-US" i="1" dirty="0"/>
              <a:t>ad infinitum</a:t>
            </a:r>
            <a:r>
              <a:rPr lang="en-US" dirty="0"/>
              <a:t> (or until the program is completed)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54759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1D71E-3411-4CE7-A819-B2B8B6ADA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Guided Kata: Prime Factorization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0349F1-1276-4215-95F5-15793F3689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57D459-C324-482A-ABDC-39B731D13E8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TDD exercise that demonstrate how to come up with a clean implementation of an algorithm by following the TDD 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 is proceeding according to the TDD cycle: Have tests drive the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Goals: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dirty="0"/>
              <a:t>Experience the TDD cycle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dirty="0"/>
              <a:t>Learn to work iteratively and incrementally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771762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0827-2833-4564-9856-0D35A882D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Guided Kata: Prime Factorization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41093D-9B78-467A-B2B9-4DF4726B96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8B05B2-9B85-4CEE-8A37-690C1405A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3149372"/>
          </a:xfrm>
        </p:spPr>
        <p:txBody>
          <a:bodyPr/>
          <a:lstStyle/>
          <a:p>
            <a:r>
              <a:rPr lang="en-CA" dirty="0"/>
              <a:t>Write a program that prints the list of prime factors of a number </a:t>
            </a:r>
            <a:r>
              <a:rPr lang="en-CA" i="1" dirty="0"/>
              <a:t>n</a:t>
            </a:r>
            <a:r>
              <a:rPr lang="en-CA" dirty="0"/>
              <a:t> given as argument.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The prime factors of </a:t>
            </a:r>
            <a:r>
              <a:rPr lang="en-US" i="1" dirty="0">
                <a:latin typeface="Consolas" panose="020B0609020204030204" pitchFamily="49" charset="0"/>
              </a:rPr>
              <a:t>n </a:t>
            </a:r>
            <a:r>
              <a:rPr lang="en-US" dirty="0">
                <a:latin typeface="Consolas" panose="020B0609020204030204" pitchFamily="49" charset="0"/>
              </a:rPr>
              <a:t>should be printed </a:t>
            </a:r>
            <a:r>
              <a:rPr lang="en-US" dirty="0">
                <a:latin typeface="+mn-lt"/>
              </a:rPr>
              <a:t>in ascending order.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Multiple prime divisors occur multiple times in the result.</a:t>
            </a:r>
          </a:p>
          <a:p>
            <a:r>
              <a:rPr lang="en-US" dirty="0">
                <a:latin typeface="+mn-lt"/>
              </a:rPr>
              <a:t>For example, running </a:t>
            </a:r>
          </a:p>
          <a:p>
            <a:r>
              <a:rPr lang="en-US" dirty="0">
                <a:latin typeface="+mn-lt"/>
              </a:rPr>
              <a:t>$ </a:t>
            </a:r>
            <a:r>
              <a:rPr lang="en-US" dirty="0">
                <a:latin typeface="Consolas" panose="020B0609020204030204" pitchFamily="49" charset="0"/>
              </a:rPr>
              <a:t>PrimeFactors.exe 100</a:t>
            </a:r>
          </a:p>
          <a:p>
            <a:r>
              <a:rPr lang="en-US" dirty="0">
                <a:latin typeface="+mn-lt"/>
              </a:rPr>
              <a:t>should print </a:t>
            </a:r>
          </a:p>
          <a:p>
            <a:r>
              <a:rPr lang="en-US" dirty="0">
                <a:latin typeface="Consolas" panose="020B0609020204030204" pitchFamily="49" charset="0"/>
              </a:rPr>
              <a:t>The primes of 100 are: 2, 2, 5, 5</a:t>
            </a:r>
            <a:endParaRPr lang="en-D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17015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B5A55-59DE-49DB-97A0-C717BDA6C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Idea behind TDD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5D363F-DBC7-4CB0-9535-61AEC5F71E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AE1812-9D41-4366-8205-EEB35B13C0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tests to </a:t>
            </a:r>
            <a:r>
              <a:rPr lang="en-US" b="1" dirty="0"/>
              <a:t>drive design</a:t>
            </a:r>
            <a:r>
              <a:rPr lang="en-US" dirty="0"/>
              <a:t> and </a:t>
            </a:r>
            <a:r>
              <a:rPr lang="en-US" b="1" dirty="0"/>
              <a:t>feature development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test describes a feature increment of the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Conversely, each feature increment is first described by a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Testable and well-tested code is an inevitable byproduct of this process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334584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00827-2833-4564-9856-0D35A882D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Guided Kata: Prime Factorization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41093D-9B78-467A-B2B9-4DF4726B96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8B05B2-9B85-4CEE-8A37-690C1405A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CA" dirty="0"/>
              <a:t>Write a function</a:t>
            </a:r>
          </a:p>
          <a:p>
            <a:r>
              <a:rPr lang="en-CA" dirty="0">
                <a:latin typeface="Consolas" panose="020B0609020204030204" pitchFamily="49" charset="0"/>
              </a:rPr>
              <a:t>	std::vector&lt;long&gt; </a:t>
            </a:r>
            <a:r>
              <a:rPr lang="en-CA" dirty="0" err="1">
                <a:latin typeface="Consolas" panose="020B0609020204030204" pitchFamily="49" charset="0"/>
              </a:rPr>
              <a:t>compute_prime_factors</a:t>
            </a:r>
            <a:r>
              <a:rPr lang="en-CA" dirty="0">
                <a:latin typeface="Consolas" panose="020B0609020204030204" pitchFamily="49" charset="0"/>
              </a:rPr>
              <a:t>(long n)</a:t>
            </a:r>
          </a:p>
          <a:p>
            <a:r>
              <a:rPr lang="en-US" dirty="0">
                <a:latin typeface="+mn-lt"/>
              </a:rPr>
              <a:t>that returns the prime factors of </a:t>
            </a:r>
            <a:r>
              <a:rPr lang="en-US" dirty="0">
                <a:latin typeface="Consolas" panose="020B0609020204030204" pitchFamily="49" charset="0"/>
              </a:rPr>
              <a:t>n</a:t>
            </a:r>
            <a:r>
              <a:rPr lang="en-US" dirty="0">
                <a:latin typeface="+mn-lt"/>
              </a:rPr>
              <a:t> in ascending order. Multiple prime divisors occur multiple times in the result.</a:t>
            </a:r>
          </a:p>
          <a:p>
            <a:r>
              <a:rPr lang="en-US" dirty="0">
                <a:latin typeface="+mn-lt"/>
              </a:rPr>
              <a:t>For example, </a:t>
            </a:r>
            <a:r>
              <a:rPr lang="en-US" dirty="0" err="1">
                <a:latin typeface="Consolas" panose="020B0609020204030204" pitchFamily="49" charset="0"/>
              </a:rPr>
              <a:t>compute_prime_factors</a:t>
            </a:r>
            <a:r>
              <a:rPr lang="en-US" dirty="0">
                <a:latin typeface="Consolas" panose="020B0609020204030204" pitchFamily="49" charset="0"/>
              </a:rPr>
              <a:t>(12)</a:t>
            </a:r>
            <a:r>
              <a:rPr lang="en-US" dirty="0">
                <a:latin typeface="+mn-lt"/>
              </a:rPr>
              <a:t> returns the vector {2, 2, 3}.</a:t>
            </a:r>
            <a:endParaRPr lang="en-D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520630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FB527-4EFE-49C2-A9B5-131D87184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Kata: </a:t>
            </a:r>
            <a:r>
              <a:rPr lang="en-US" dirty="0" err="1"/>
              <a:t>FizzBuzz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586DC4-CB66-471F-9E60-A76A651BB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EA7E4-72D1-4588-A642-30E3E3358B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Write a program that simulates a simple game for children: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program outputs the numbers from 1 to 100 to the standard 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a number is divisible by 3, it is replaced by the string “Fizz”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a number is divisible by 5, it is replaced by the string “Buzz”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a number is divisible by both 3 and 5 it is replaced by the string “FizzBuzz”</a:t>
            </a:r>
          </a:p>
          <a:p>
            <a:r>
              <a:rPr lang="en-US" dirty="0"/>
              <a:t>Work incrementally, in small steps.</a:t>
            </a:r>
          </a:p>
          <a:p>
            <a:r>
              <a:rPr lang="en-US" i="1" dirty="0"/>
              <a:t>Hint: How can you structure your code to make it easier to test?</a:t>
            </a:r>
            <a:endParaRPr lang="en-DE" i="1" dirty="0"/>
          </a:p>
        </p:txBody>
      </p:sp>
    </p:spTree>
    <p:extLst>
      <p:ext uri="{BB962C8B-B14F-4D97-AF65-F5344CB8AC3E}">
        <p14:creationId xmlns:p14="http://schemas.microsoft.com/office/powerpoint/2010/main" val="2970968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9A7CA-CF1A-4111-A4E8-6E4FA3D2C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Effective Unit Testing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F2411-35AB-43F1-840E-6384B12B7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994" y="1585913"/>
            <a:ext cx="10515600" cy="519112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Unit tests must be </a:t>
            </a:r>
            <a:r>
              <a:rPr lang="en-US" b="1" dirty="0"/>
              <a:t>effective</a:t>
            </a:r>
            <a:r>
              <a:rPr lang="en-US" dirty="0"/>
              <a:t> and </a:t>
            </a:r>
            <a:r>
              <a:rPr lang="en-US" b="1" dirty="0"/>
              <a:t>efficient</a:t>
            </a:r>
            <a:endParaRPr lang="en-US" dirty="0"/>
          </a:p>
          <a:p>
            <a:pPr lvl="1"/>
            <a:r>
              <a:rPr lang="en-US" dirty="0"/>
              <a:t>Effective: Find as many mistakes as possible (ideally: all of them)</a:t>
            </a:r>
          </a:p>
          <a:p>
            <a:pPr lvl="1"/>
            <a:r>
              <a:rPr lang="en-US" dirty="0"/>
              <a:t>Efficiency: Use as few and as simple tests as possible to achieve this</a:t>
            </a:r>
          </a:p>
          <a:p>
            <a:r>
              <a:rPr lang="en-US" dirty="0"/>
              <a:t>Fundamentals</a:t>
            </a:r>
          </a:p>
          <a:p>
            <a:pPr lvl="1"/>
            <a:r>
              <a:rPr lang="en-US" dirty="0"/>
              <a:t>Controllability</a:t>
            </a:r>
          </a:p>
          <a:p>
            <a:pPr lvl="1"/>
            <a:r>
              <a:rPr lang="en-US" dirty="0"/>
              <a:t>Observability</a:t>
            </a:r>
          </a:p>
          <a:p>
            <a:pPr lvl="1"/>
            <a:r>
              <a:rPr lang="en-US" dirty="0"/>
              <a:t>Size</a:t>
            </a:r>
          </a:p>
          <a:p>
            <a:r>
              <a:rPr lang="en-US" dirty="0"/>
              <a:t>Rules of thumb</a:t>
            </a:r>
          </a:p>
          <a:p>
            <a:pPr lvl="1"/>
            <a:r>
              <a:rPr lang="en-US" dirty="0"/>
              <a:t>Test functionality, not implementation</a:t>
            </a:r>
          </a:p>
          <a:p>
            <a:pPr lvl="1"/>
            <a:r>
              <a:rPr lang="en-US" dirty="0"/>
              <a:t>Prefer values over state</a:t>
            </a:r>
          </a:p>
          <a:p>
            <a:pPr lvl="1"/>
            <a:r>
              <a:rPr lang="en-US" dirty="0"/>
              <a:t>Prefer state over behavior</a:t>
            </a:r>
          </a:p>
          <a:p>
            <a:pPr lvl="1"/>
            <a:r>
              <a:rPr lang="en-US" dirty="0"/>
              <a:t>Test small units</a:t>
            </a:r>
          </a:p>
          <a:p>
            <a:pPr lvl="1"/>
            <a:r>
              <a:rPr lang="en-US" dirty="0"/>
              <a:t>Use test doubles if </a:t>
            </a:r>
            <a:r>
              <a:rPr lang="en-US" i="1" dirty="0"/>
              <a:t>and only if </a:t>
            </a:r>
            <a:r>
              <a:rPr lang="en-US" dirty="0"/>
              <a:t>the real dependency launches a missile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Your code has to allow tests to be written that way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40432693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98C488-0E9D-4448-B033-D1FD283CA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7422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Real-World Problems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8AB1E6-B7E5-438E-8480-0B08971F1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47421" y="4750894"/>
            <a:ext cx="4645250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“This only works for small examples!”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4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872379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7B5114-0288-4E21-BD27-5450E2991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0D63A-200C-4A6F-8136-865B3B71F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50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5714E-18DA-4829-82B5-AB73C0793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6394" y="-1008185"/>
            <a:ext cx="8610600" cy="726831"/>
          </a:xfrm>
        </p:spPr>
        <p:txBody>
          <a:bodyPr/>
          <a:lstStyle/>
          <a:p>
            <a:r>
              <a:rPr lang="en-US" dirty="0"/>
              <a:t>Reasons: Code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82FF23-DEAC-4EA5-9D59-9946950A7C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955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D465E3-F00C-4E67-A6B2-DE97415D4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A3E74-7AEE-4CF3-A449-E8B2C0FA6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818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1D6BFB-7333-4662-8DED-5A8FD4D95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9824E-EE62-45F3-BF6F-3793F3462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1462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18DB881-1567-498A-AAC2-1F0E4B17F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DE675-042F-433F-B33A-61DF94C0A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387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9416" y="2277614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prstClr val="black"/>
              </a:buClr>
              <a:buSzPct val="100000"/>
            </a:pPr>
            <a:endParaRPr lang="en-US" sz="1600" cap="all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4F0E2C-09FB-4710-AD0E-7952DD726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816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/>
              <a:t>Workshops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08477E-3218-4E69-B499-D6443035E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83704" y="5242675"/>
            <a:ext cx="4330262" cy="683284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Let’s do it!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1125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9523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EEC192-1677-4907-9287-47977865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946734"/>
            <a:ext cx="10261600" cy="677108"/>
          </a:xfrm>
        </p:spPr>
        <p:txBody>
          <a:bodyPr/>
          <a:lstStyle/>
          <a:p>
            <a:pPr algn="ctr"/>
            <a:r>
              <a:rPr lang="en-US" sz="4400" dirty="0"/>
              <a:t>Problem</a:t>
            </a:r>
            <a:endParaRPr lang="en-DE" sz="4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740FBA-EBB8-4C2B-B543-7BFA0D8AA4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008DB99-242D-4DDB-BE06-6CC9AC6DF1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882093"/>
            <a:ext cx="10261600" cy="2247245"/>
          </a:xfrm>
        </p:spPr>
        <p:txBody>
          <a:bodyPr/>
          <a:lstStyle/>
          <a:p>
            <a:pPr algn="ctr"/>
            <a:r>
              <a:rPr lang="en-US" sz="2800" dirty="0"/>
              <a:t>How can tests drive the design of a program?</a:t>
            </a:r>
            <a:endParaRPr lang="en-DE" sz="2800" dirty="0"/>
          </a:p>
        </p:txBody>
      </p:sp>
    </p:spTree>
    <p:extLst>
      <p:ext uri="{BB962C8B-B14F-4D97-AF65-F5344CB8AC3E}">
        <p14:creationId xmlns:p14="http://schemas.microsoft.com/office/powerpoint/2010/main" val="13633633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2358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CA1DC0-A0A2-4A88-83E9-D596651AA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94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Workshops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5090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C7BA5-8FF0-4B8E-8199-8C4D12D72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826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https://github.com/hoelzl/StackCpp</a:t>
            </a:r>
          </a:p>
          <a:p>
            <a:pPr lvl="1"/>
            <a:r>
              <a:rPr lang="en-US" dirty="0"/>
              <a:t>Simple integer stack:</a:t>
            </a:r>
          </a:p>
          <a:p>
            <a:pPr lvl="1"/>
            <a:r>
              <a:rPr lang="en-US" dirty="0"/>
              <a:t>Push(), Pop() methods</a:t>
            </a:r>
          </a:p>
          <a:p>
            <a:pPr lvl="1"/>
            <a:r>
              <a:rPr lang="en-US" dirty="0"/>
              <a:t>Extensions</a:t>
            </a:r>
          </a:p>
          <a:p>
            <a:r>
              <a:rPr lang="en-US" sz="2400" dirty="0"/>
              <a:t>https://github.com/hoelzl/Employee</a:t>
            </a:r>
          </a:p>
          <a:p>
            <a:pPr lvl="1"/>
            <a:r>
              <a:rPr lang="en-US" dirty="0"/>
              <a:t>Employee class:</a:t>
            </a:r>
          </a:p>
          <a:p>
            <a:pPr lvl="1"/>
            <a:r>
              <a:rPr lang="en-US" dirty="0"/>
              <a:t>Difficult to test (despite its small size)</a:t>
            </a:r>
          </a:p>
          <a:p>
            <a:pPr lvl="1"/>
            <a:r>
              <a:rPr lang="en-US" dirty="0"/>
              <a:t>How can we improve testability/tests</a:t>
            </a:r>
          </a:p>
        </p:txBody>
      </p:sp>
    </p:spTree>
    <p:extLst>
      <p:ext uri="{BB962C8B-B14F-4D97-AF65-F5344CB8AC3E}">
        <p14:creationId xmlns:p14="http://schemas.microsoft.com/office/powerpoint/2010/main" val="7264010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1E2F1-6ED8-496D-B969-5C44D1F27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3493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794" y="0"/>
            <a:ext cx="12192000" cy="685800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C0BD2BE-AC1A-40B4-9461-5DF386A07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792" y="2272143"/>
            <a:ext cx="4706803" cy="3788830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You place things on the top of a stack</a:t>
            </a:r>
          </a:p>
          <a:p>
            <a:r>
              <a:rPr lang="en-US" sz="2000" dirty="0">
                <a:solidFill>
                  <a:srgbClr val="000000"/>
                </a:solidFill>
              </a:rPr>
              <a:t>You take things from the top of a stack</a:t>
            </a:r>
          </a:p>
          <a:p>
            <a:r>
              <a:rPr lang="en-US" sz="2000" dirty="0">
                <a:solidFill>
                  <a:srgbClr val="000000"/>
                </a:solidFill>
              </a:rPr>
              <a:t>A stack can be empty</a:t>
            </a:r>
          </a:p>
          <a:p>
            <a:r>
              <a:rPr lang="en-US" sz="2000" dirty="0">
                <a:solidFill>
                  <a:srgbClr val="000000"/>
                </a:solidFill>
              </a:rPr>
              <a:t>Last In, First Out (LIFO)</a:t>
            </a:r>
          </a:p>
        </p:txBody>
      </p:sp>
    </p:spTree>
    <p:extLst>
      <p:ext uri="{BB962C8B-B14F-4D97-AF65-F5344CB8AC3E}">
        <p14:creationId xmlns:p14="http://schemas.microsoft.com/office/powerpoint/2010/main" val="11432130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C0C87-C4B0-4999-8806-3C5DE127B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467" y="4385067"/>
            <a:ext cx="10694902" cy="13176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That’s a queue, not a stack! (FIFO)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00968E-0A99-46C4-A9B2-6A63AC66F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2" y="4242136"/>
            <a:ext cx="12192002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7F482A-18BD-4131-A8E1-86EEC46DA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1447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341" y="4572000"/>
            <a:ext cx="7058307" cy="1964266"/>
          </a:xfrm>
          <a:prstGeom prst="rect">
            <a:avLst/>
          </a:prstGeom>
          <a:solidFill>
            <a:srgbClr val="355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1D2B53-DC82-4A32-B920-6AF9DEF69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051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Work Step By Step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5450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2D024-8541-447B-A6C0-D0AF5494D1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30114" y="917725"/>
            <a:ext cx="3424739" cy="48523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Please: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Try the workshop yourself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Don’t look ahead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Don’t peek at the final tasks</a:t>
            </a: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Otherwise you’ll miss the most important payoff of this workshop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397DF5-D23E-45F6-B25C-8BD841EE43B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7633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895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8AB7CB-191B-4408-93BF-2262EDFB6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495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Beware of Internals</a:t>
            </a:r>
          </a:p>
        </p:txBody>
      </p:sp>
    </p:spTree>
    <p:extLst>
      <p:ext uri="{BB962C8B-B14F-4D97-AF65-F5344CB8AC3E}">
        <p14:creationId xmlns:p14="http://schemas.microsoft.com/office/powerpoint/2010/main" val="2984510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5714E-18DA-4829-82B5-AB73C0793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</a:t>
            </a:r>
            <a:r>
              <a:rPr lang="en-US" dirty="0"/>
              <a:t>is Production Code Difficult?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0BFF5-25BF-43E2-AE63-EABDACEC6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Large classes, methods</a:t>
            </a:r>
          </a:p>
          <a:p>
            <a:r>
              <a:rPr lang="en-US" dirty="0"/>
              <a:t>Lots of state, little functional decomposition</a:t>
            </a:r>
          </a:p>
          <a:p>
            <a:r>
              <a:rPr lang="en-US" dirty="0"/>
              <a:t>Many dependencies</a:t>
            </a:r>
          </a:p>
          <a:p>
            <a:r>
              <a:rPr lang="en-US" dirty="0"/>
              <a:t>Inappropriate abstractions</a:t>
            </a:r>
          </a:p>
          <a:p>
            <a:pPr lvl="1"/>
            <a:r>
              <a:rPr lang="en-US" dirty="0"/>
              <a:t>Too little abstraction</a:t>
            </a:r>
          </a:p>
          <a:p>
            <a:pPr lvl="1"/>
            <a:r>
              <a:rPr lang="en-US" dirty="0"/>
              <a:t>Bad abstractions</a:t>
            </a:r>
          </a:p>
          <a:p>
            <a:pPr lvl="1"/>
            <a:r>
              <a:rPr lang="en-US" dirty="0"/>
              <a:t>Too much abstraction(?)</a:t>
            </a:r>
          </a:p>
          <a:p>
            <a:r>
              <a:rPr lang="en-US" dirty="0"/>
              <a:t>Dependence on insufficiently tested components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156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D331DB-E4F1-4DAC-80B7-0A25D06560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2A41E-C675-4A4D-8B7F-F47CA29F508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ctr"/>
            <a:r>
              <a:rPr lang="en-US" sz="4000" dirty="0"/>
              <a:t>Refactoring</a:t>
            </a:r>
            <a:endParaRPr lang="en-DE" sz="4000" dirty="0"/>
          </a:p>
        </p:txBody>
      </p:sp>
    </p:spTree>
    <p:extLst>
      <p:ext uri="{BB962C8B-B14F-4D97-AF65-F5344CB8AC3E}">
        <p14:creationId xmlns:p14="http://schemas.microsoft.com/office/powerpoint/2010/main" val="1264329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EA2EF25-A8A2-41BE-BA11-DE58099A5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7B9D370-B5EC-4ECE-9DE2-A9DDD0CA97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37CF28-CC14-4A66-AE65-846B58CA89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 the design of the program in small increments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correctness of these steps is ensured by our test suite</a:t>
            </a:r>
            <a:endParaRPr lang="en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B4F143B-1E41-463C-8231-D4CF3F67EA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71982" y="3033713"/>
            <a:ext cx="3967298" cy="64051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Small increments are important!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541828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66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cs typeface="Arial" pitchFamily="18"/>
              </a:rPr>
              <a:t>© Coding Akademie München GmbH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CC00BC-A933-475E-BA8C-DAB1C0D495ED}"/>
              </a:ext>
            </a:extLst>
          </p:cNvPr>
          <p:cNvSpPr/>
          <p:nvPr/>
        </p:nvSpPr>
        <p:spPr>
          <a:xfrm>
            <a:off x="287339" y="1224000"/>
            <a:ext cx="397245" cy="563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D5F1A82-A5F7-4B2F-ADE4-641B8D7569D2}"/>
              </a:ext>
            </a:extLst>
          </p:cNvPr>
          <p:cNvSpPr txBox="1">
            <a:spLocks/>
          </p:cNvSpPr>
          <p:nvPr/>
        </p:nvSpPr>
        <p:spPr>
          <a:xfrm>
            <a:off x="947738" y="1946734"/>
            <a:ext cx="9199562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/>
            </a:pPr>
            <a:r>
              <a:rPr kumimoji="0" lang="de-DE" sz="2500" b="0" i="0" u="none" strike="noStrike" kern="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ea typeface="+mn-ea"/>
                <a:cs typeface="Arial" pitchFamily="18"/>
              </a:rPr>
              <a:t>So What?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34B1B97-E3D9-D840-A8C0-F6C02911A8D8}"/>
              </a:ext>
            </a:extLst>
          </p:cNvPr>
          <p:cNvCxnSpPr>
            <a:cxnSpLocks/>
          </p:cNvCxnSpPr>
          <p:nvPr/>
        </p:nvCxnSpPr>
        <p:spPr>
          <a:xfrm flipV="1">
            <a:off x="1773936" y="2944368"/>
            <a:ext cx="0" cy="3200400"/>
          </a:xfrm>
          <a:prstGeom prst="straightConnector1">
            <a:avLst/>
          </a:prstGeom>
          <a:ln w="50800">
            <a:solidFill>
              <a:srgbClr val="1D87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1B48662-8B9C-7E49-90E4-8728C49E6B8E}"/>
              </a:ext>
            </a:extLst>
          </p:cNvPr>
          <p:cNvCxnSpPr>
            <a:cxnSpLocks/>
          </p:cNvCxnSpPr>
          <p:nvPr/>
        </p:nvCxnSpPr>
        <p:spPr>
          <a:xfrm>
            <a:off x="1773936" y="6144768"/>
            <a:ext cx="7315200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2E30E20-161E-384C-BAB4-C0A733BCAC69}"/>
              </a:ext>
            </a:extLst>
          </p:cNvPr>
          <p:cNvSpPr txBox="1"/>
          <p:nvPr/>
        </p:nvSpPr>
        <p:spPr>
          <a:xfrm rot="16200000">
            <a:off x="651432" y="4361502"/>
            <a:ext cx="17764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D874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Productivity</a:t>
            </a:r>
            <a:endParaRPr kumimoji="0" lang="en-DE" sz="2400" b="0" i="0" u="none" strike="noStrike" kern="1200" cap="none" spc="0" normalizeH="0" baseline="0" noProof="0" dirty="0">
              <a:ln>
                <a:noFill/>
              </a:ln>
              <a:solidFill>
                <a:srgbClr val="1D8748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AE39BB-50DF-1147-932F-29611BC76021}"/>
              </a:ext>
            </a:extLst>
          </p:cNvPr>
          <p:cNvSpPr txBox="1"/>
          <p:nvPr/>
        </p:nvSpPr>
        <p:spPr>
          <a:xfrm>
            <a:off x="9217152" y="5869159"/>
            <a:ext cx="857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Time</a:t>
            </a:r>
            <a:endParaRPr kumimoji="0" lang="en-DE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4FB6E3C-F9A4-ED41-90C3-90AB7A03A19C}"/>
              </a:ext>
            </a:extLst>
          </p:cNvPr>
          <p:cNvCxnSpPr>
            <a:cxnSpLocks/>
          </p:cNvCxnSpPr>
          <p:nvPr/>
        </p:nvCxnSpPr>
        <p:spPr>
          <a:xfrm>
            <a:off x="1847088" y="3200400"/>
            <a:ext cx="7242048" cy="0"/>
          </a:xfrm>
          <a:prstGeom prst="line">
            <a:avLst/>
          </a:prstGeom>
          <a:ln w="317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FADEF651-5E5B-2E40-84B4-16E06E36AA93}"/>
              </a:ext>
            </a:extLst>
          </p:cNvPr>
          <p:cNvSpPr/>
          <p:nvPr/>
        </p:nvSpPr>
        <p:spPr>
          <a:xfrm>
            <a:off x="1806498" y="4415883"/>
            <a:ext cx="7170234" cy="1728439"/>
          </a:xfrm>
          <a:custGeom>
            <a:avLst/>
            <a:gdLst>
              <a:gd name="connsiteX0" fmla="*/ 0 w 7170234"/>
              <a:gd name="connsiteY0" fmla="*/ 1728439 h 1728439"/>
              <a:gd name="connsiteX1" fmla="*/ 66907 w 7170234"/>
              <a:gd name="connsiteY1" fmla="*/ 1639229 h 1728439"/>
              <a:gd name="connsiteX2" fmla="*/ 89209 w 7170234"/>
              <a:gd name="connsiteY2" fmla="*/ 1605776 h 1728439"/>
              <a:gd name="connsiteX3" fmla="*/ 156117 w 7170234"/>
              <a:gd name="connsiteY3" fmla="*/ 1538868 h 1728439"/>
              <a:gd name="connsiteX4" fmla="*/ 189570 w 7170234"/>
              <a:gd name="connsiteY4" fmla="*/ 1505415 h 1728439"/>
              <a:gd name="connsiteX5" fmla="*/ 267629 w 7170234"/>
              <a:gd name="connsiteY5" fmla="*/ 1416205 h 1728439"/>
              <a:gd name="connsiteX6" fmla="*/ 301082 w 7170234"/>
              <a:gd name="connsiteY6" fmla="*/ 1371600 h 1728439"/>
              <a:gd name="connsiteX7" fmla="*/ 334536 w 7170234"/>
              <a:gd name="connsiteY7" fmla="*/ 1349297 h 1728439"/>
              <a:gd name="connsiteX8" fmla="*/ 356839 w 7170234"/>
              <a:gd name="connsiteY8" fmla="*/ 1326995 h 1728439"/>
              <a:gd name="connsiteX9" fmla="*/ 490653 w 7170234"/>
              <a:gd name="connsiteY9" fmla="*/ 1215483 h 1728439"/>
              <a:gd name="connsiteX10" fmla="*/ 512956 w 7170234"/>
              <a:gd name="connsiteY10" fmla="*/ 1182029 h 1728439"/>
              <a:gd name="connsiteX11" fmla="*/ 579863 w 7170234"/>
              <a:gd name="connsiteY11" fmla="*/ 1115122 h 1728439"/>
              <a:gd name="connsiteX12" fmla="*/ 669073 w 7170234"/>
              <a:gd name="connsiteY12" fmla="*/ 1014761 h 1728439"/>
              <a:gd name="connsiteX13" fmla="*/ 702526 w 7170234"/>
              <a:gd name="connsiteY13" fmla="*/ 981307 h 1728439"/>
              <a:gd name="connsiteX14" fmla="*/ 735980 w 7170234"/>
              <a:gd name="connsiteY14" fmla="*/ 959005 h 1728439"/>
              <a:gd name="connsiteX15" fmla="*/ 780585 w 7170234"/>
              <a:gd name="connsiteY15" fmla="*/ 914400 h 1728439"/>
              <a:gd name="connsiteX16" fmla="*/ 836341 w 7170234"/>
              <a:gd name="connsiteY16" fmla="*/ 869795 h 1728439"/>
              <a:gd name="connsiteX17" fmla="*/ 869795 w 7170234"/>
              <a:gd name="connsiteY17" fmla="*/ 847493 h 1728439"/>
              <a:gd name="connsiteX18" fmla="*/ 892097 w 7170234"/>
              <a:gd name="connsiteY18" fmla="*/ 825190 h 1728439"/>
              <a:gd name="connsiteX19" fmla="*/ 936702 w 7170234"/>
              <a:gd name="connsiteY19" fmla="*/ 802888 h 1728439"/>
              <a:gd name="connsiteX20" fmla="*/ 970156 w 7170234"/>
              <a:gd name="connsiteY20" fmla="*/ 758283 h 1728439"/>
              <a:gd name="connsiteX21" fmla="*/ 1059365 w 7170234"/>
              <a:gd name="connsiteY21" fmla="*/ 713678 h 1728439"/>
              <a:gd name="connsiteX22" fmla="*/ 1148575 w 7170234"/>
              <a:gd name="connsiteY22" fmla="*/ 646771 h 1728439"/>
              <a:gd name="connsiteX23" fmla="*/ 1182029 w 7170234"/>
              <a:gd name="connsiteY23" fmla="*/ 613317 h 1728439"/>
              <a:gd name="connsiteX24" fmla="*/ 1215482 w 7170234"/>
              <a:gd name="connsiteY24" fmla="*/ 602166 h 1728439"/>
              <a:gd name="connsiteX25" fmla="*/ 1293541 w 7170234"/>
              <a:gd name="connsiteY25" fmla="*/ 535258 h 1728439"/>
              <a:gd name="connsiteX26" fmla="*/ 1338146 w 7170234"/>
              <a:gd name="connsiteY26" fmla="*/ 512956 h 1728439"/>
              <a:gd name="connsiteX27" fmla="*/ 1371600 w 7170234"/>
              <a:gd name="connsiteY27" fmla="*/ 479502 h 1728439"/>
              <a:gd name="connsiteX28" fmla="*/ 1416204 w 7170234"/>
              <a:gd name="connsiteY28" fmla="*/ 468351 h 1728439"/>
              <a:gd name="connsiteX29" fmla="*/ 1449658 w 7170234"/>
              <a:gd name="connsiteY29" fmla="*/ 457200 h 1728439"/>
              <a:gd name="connsiteX30" fmla="*/ 1505414 w 7170234"/>
              <a:gd name="connsiteY30" fmla="*/ 423746 h 1728439"/>
              <a:gd name="connsiteX31" fmla="*/ 1594624 w 7170234"/>
              <a:gd name="connsiteY31" fmla="*/ 401444 h 1728439"/>
              <a:gd name="connsiteX32" fmla="*/ 1650380 w 7170234"/>
              <a:gd name="connsiteY32" fmla="*/ 379141 h 1728439"/>
              <a:gd name="connsiteX33" fmla="*/ 1773043 w 7170234"/>
              <a:gd name="connsiteY33" fmla="*/ 323385 h 1728439"/>
              <a:gd name="connsiteX34" fmla="*/ 1839951 w 7170234"/>
              <a:gd name="connsiteY34" fmla="*/ 278780 h 1728439"/>
              <a:gd name="connsiteX35" fmla="*/ 1873404 w 7170234"/>
              <a:gd name="connsiteY35" fmla="*/ 267629 h 1728439"/>
              <a:gd name="connsiteX36" fmla="*/ 1940312 w 7170234"/>
              <a:gd name="connsiteY36" fmla="*/ 223024 h 1728439"/>
              <a:gd name="connsiteX37" fmla="*/ 2074126 w 7170234"/>
              <a:gd name="connsiteY37" fmla="*/ 178419 h 1728439"/>
              <a:gd name="connsiteX38" fmla="*/ 2141034 w 7170234"/>
              <a:gd name="connsiteY38" fmla="*/ 167268 h 1728439"/>
              <a:gd name="connsiteX39" fmla="*/ 2263697 w 7170234"/>
              <a:gd name="connsiteY39" fmla="*/ 133815 h 1728439"/>
              <a:gd name="connsiteX40" fmla="*/ 2297151 w 7170234"/>
              <a:gd name="connsiteY40" fmla="*/ 122663 h 1728439"/>
              <a:gd name="connsiteX41" fmla="*/ 2341756 w 7170234"/>
              <a:gd name="connsiteY41" fmla="*/ 111512 h 1728439"/>
              <a:gd name="connsiteX42" fmla="*/ 2542478 w 7170234"/>
              <a:gd name="connsiteY42" fmla="*/ 44605 h 1728439"/>
              <a:gd name="connsiteX43" fmla="*/ 2631687 w 7170234"/>
              <a:gd name="connsiteY43" fmla="*/ 22302 h 1728439"/>
              <a:gd name="connsiteX44" fmla="*/ 2665141 w 7170234"/>
              <a:gd name="connsiteY44" fmla="*/ 11151 h 1728439"/>
              <a:gd name="connsiteX45" fmla="*/ 2798956 w 7170234"/>
              <a:gd name="connsiteY45" fmla="*/ 0 h 1728439"/>
              <a:gd name="connsiteX46" fmla="*/ 3490331 w 7170234"/>
              <a:gd name="connsiteY46" fmla="*/ 11151 h 1728439"/>
              <a:gd name="connsiteX47" fmla="*/ 3557239 w 7170234"/>
              <a:gd name="connsiteY47" fmla="*/ 22302 h 1728439"/>
              <a:gd name="connsiteX48" fmla="*/ 3679902 w 7170234"/>
              <a:gd name="connsiteY48" fmla="*/ 33454 h 1728439"/>
              <a:gd name="connsiteX49" fmla="*/ 3724507 w 7170234"/>
              <a:gd name="connsiteY49" fmla="*/ 44605 h 1728439"/>
              <a:gd name="connsiteX50" fmla="*/ 3925229 w 7170234"/>
              <a:gd name="connsiteY50" fmla="*/ 78058 h 1728439"/>
              <a:gd name="connsiteX51" fmla="*/ 4070195 w 7170234"/>
              <a:gd name="connsiteY51" fmla="*/ 122663 h 1728439"/>
              <a:gd name="connsiteX52" fmla="*/ 4103648 w 7170234"/>
              <a:gd name="connsiteY52" fmla="*/ 133815 h 1728439"/>
              <a:gd name="connsiteX53" fmla="*/ 4159404 w 7170234"/>
              <a:gd name="connsiteY53" fmla="*/ 144966 h 1728439"/>
              <a:gd name="connsiteX54" fmla="*/ 4181707 w 7170234"/>
              <a:gd name="connsiteY54" fmla="*/ 178419 h 1728439"/>
              <a:gd name="connsiteX55" fmla="*/ 4226312 w 7170234"/>
              <a:gd name="connsiteY55" fmla="*/ 189571 h 1728439"/>
              <a:gd name="connsiteX56" fmla="*/ 4315522 w 7170234"/>
              <a:gd name="connsiteY56" fmla="*/ 223024 h 1728439"/>
              <a:gd name="connsiteX57" fmla="*/ 4404731 w 7170234"/>
              <a:gd name="connsiteY57" fmla="*/ 289932 h 1728439"/>
              <a:gd name="connsiteX58" fmla="*/ 4438185 w 7170234"/>
              <a:gd name="connsiteY58" fmla="*/ 301083 h 1728439"/>
              <a:gd name="connsiteX59" fmla="*/ 4482790 w 7170234"/>
              <a:gd name="connsiteY59" fmla="*/ 334537 h 1728439"/>
              <a:gd name="connsiteX60" fmla="*/ 4583151 w 7170234"/>
              <a:gd name="connsiteY60" fmla="*/ 356839 h 1728439"/>
              <a:gd name="connsiteX61" fmla="*/ 4772722 w 7170234"/>
              <a:gd name="connsiteY61" fmla="*/ 412595 h 1728439"/>
              <a:gd name="connsiteX62" fmla="*/ 4828478 w 7170234"/>
              <a:gd name="connsiteY62" fmla="*/ 446049 h 1728439"/>
              <a:gd name="connsiteX63" fmla="*/ 4895385 w 7170234"/>
              <a:gd name="connsiteY63" fmla="*/ 490654 h 1728439"/>
              <a:gd name="connsiteX64" fmla="*/ 4984595 w 7170234"/>
              <a:gd name="connsiteY64" fmla="*/ 535258 h 1728439"/>
              <a:gd name="connsiteX65" fmla="*/ 5062653 w 7170234"/>
              <a:gd name="connsiteY65" fmla="*/ 557561 h 1728439"/>
              <a:gd name="connsiteX66" fmla="*/ 5174165 w 7170234"/>
              <a:gd name="connsiteY66" fmla="*/ 613317 h 1728439"/>
              <a:gd name="connsiteX67" fmla="*/ 5352585 w 7170234"/>
              <a:gd name="connsiteY67" fmla="*/ 702527 h 1728439"/>
              <a:gd name="connsiteX68" fmla="*/ 5419492 w 7170234"/>
              <a:gd name="connsiteY68" fmla="*/ 735980 h 1728439"/>
              <a:gd name="connsiteX69" fmla="*/ 5452946 w 7170234"/>
              <a:gd name="connsiteY69" fmla="*/ 747132 h 1728439"/>
              <a:gd name="connsiteX70" fmla="*/ 5531004 w 7170234"/>
              <a:gd name="connsiteY70" fmla="*/ 780585 h 1728439"/>
              <a:gd name="connsiteX71" fmla="*/ 5631365 w 7170234"/>
              <a:gd name="connsiteY71" fmla="*/ 836341 h 1728439"/>
              <a:gd name="connsiteX72" fmla="*/ 5698273 w 7170234"/>
              <a:gd name="connsiteY72" fmla="*/ 858644 h 1728439"/>
              <a:gd name="connsiteX73" fmla="*/ 5731726 w 7170234"/>
              <a:gd name="connsiteY73" fmla="*/ 869795 h 1728439"/>
              <a:gd name="connsiteX74" fmla="*/ 5765180 w 7170234"/>
              <a:gd name="connsiteY74" fmla="*/ 903249 h 1728439"/>
              <a:gd name="connsiteX75" fmla="*/ 5798634 w 7170234"/>
              <a:gd name="connsiteY75" fmla="*/ 914400 h 1728439"/>
              <a:gd name="connsiteX76" fmla="*/ 5876692 w 7170234"/>
              <a:gd name="connsiteY76" fmla="*/ 947854 h 1728439"/>
              <a:gd name="connsiteX77" fmla="*/ 5965902 w 7170234"/>
              <a:gd name="connsiteY77" fmla="*/ 1014761 h 1728439"/>
              <a:gd name="connsiteX78" fmla="*/ 6010507 w 7170234"/>
              <a:gd name="connsiteY78" fmla="*/ 1037063 h 1728439"/>
              <a:gd name="connsiteX79" fmla="*/ 6088565 w 7170234"/>
              <a:gd name="connsiteY79" fmla="*/ 1081668 h 1728439"/>
              <a:gd name="connsiteX80" fmla="*/ 6133170 w 7170234"/>
              <a:gd name="connsiteY80" fmla="*/ 1092819 h 1728439"/>
              <a:gd name="connsiteX81" fmla="*/ 6166624 w 7170234"/>
              <a:gd name="connsiteY81" fmla="*/ 1103971 h 1728439"/>
              <a:gd name="connsiteX82" fmla="*/ 6211229 w 7170234"/>
              <a:gd name="connsiteY82" fmla="*/ 1126273 h 1728439"/>
              <a:gd name="connsiteX83" fmla="*/ 6289287 w 7170234"/>
              <a:gd name="connsiteY83" fmla="*/ 1148576 h 1728439"/>
              <a:gd name="connsiteX84" fmla="*/ 6322741 w 7170234"/>
              <a:gd name="connsiteY84" fmla="*/ 1170878 h 1728439"/>
              <a:gd name="connsiteX85" fmla="*/ 6411951 w 7170234"/>
              <a:gd name="connsiteY85" fmla="*/ 1193180 h 1728439"/>
              <a:gd name="connsiteX86" fmla="*/ 6478858 w 7170234"/>
              <a:gd name="connsiteY86" fmla="*/ 1215483 h 1728439"/>
              <a:gd name="connsiteX87" fmla="*/ 6523463 w 7170234"/>
              <a:gd name="connsiteY87" fmla="*/ 1226634 h 1728439"/>
              <a:gd name="connsiteX88" fmla="*/ 6612673 w 7170234"/>
              <a:gd name="connsiteY88" fmla="*/ 1260088 h 1728439"/>
              <a:gd name="connsiteX89" fmla="*/ 6679580 w 7170234"/>
              <a:gd name="connsiteY89" fmla="*/ 1293541 h 1728439"/>
              <a:gd name="connsiteX90" fmla="*/ 6779941 w 7170234"/>
              <a:gd name="connsiteY90" fmla="*/ 1315844 h 1728439"/>
              <a:gd name="connsiteX91" fmla="*/ 6858000 w 7170234"/>
              <a:gd name="connsiteY91" fmla="*/ 1349297 h 1728439"/>
              <a:gd name="connsiteX92" fmla="*/ 6924907 w 7170234"/>
              <a:gd name="connsiteY92" fmla="*/ 1360449 h 1728439"/>
              <a:gd name="connsiteX93" fmla="*/ 7170234 w 7170234"/>
              <a:gd name="connsiteY93" fmla="*/ 1371600 h 1728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7170234" h="1728439">
                <a:moveTo>
                  <a:pt x="0" y="1728439"/>
                </a:moveTo>
                <a:cubicBezTo>
                  <a:pt x="22302" y="1698702"/>
                  <a:pt x="45044" y="1669290"/>
                  <a:pt x="66907" y="1639229"/>
                </a:cubicBezTo>
                <a:cubicBezTo>
                  <a:pt x="74790" y="1628390"/>
                  <a:pt x="80305" y="1615793"/>
                  <a:pt x="89209" y="1605776"/>
                </a:cubicBezTo>
                <a:cubicBezTo>
                  <a:pt x="110164" y="1582202"/>
                  <a:pt x="133814" y="1561171"/>
                  <a:pt x="156117" y="1538868"/>
                </a:cubicBezTo>
                <a:cubicBezTo>
                  <a:pt x="167268" y="1527717"/>
                  <a:pt x="180108" y="1518031"/>
                  <a:pt x="189570" y="1505415"/>
                </a:cubicBezTo>
                <a:cubicBezTo>
                  <a:pt x="273929" y="1392938"/>
                  <a:pt x="166564" y="1531709"/>
                  <a:pt x="267629" y="1416205"/>
                </a:cubicBezTo>
                <a:cubicBezTo>
                  <a:pt x="279867" y="1402218"/>
                  <a:pt x="287940" y="1384742"/>
                  <a:pt x="301082" y="1371600"/>
                </a:cubicBezTo>
                <a:cubicBezTo>
                  <a:pt x="310559" y="1362123"/>
                  <a:pt x="324071" y="1357669"/>
                  <a:pt x="334536" y="1349297"/>
                </a:cubicBezTo>
                <a:cubicBezTo>
                  <a:pt x="342746" y="1342729"/>
                  <a:pt x="348428" y="1333303"/>
                  <a:pt x="356839" y="1326995"/>
                </a:cubicBezTo>
                <a:cubicBezTo>
                  <a:pt x="411694" y="1285854"/>
                  <a:pt x="449854" y="1276680"/>
                  <a:pt x="490653" y="1215483"/>
                </a:cubicBezTo>
                <a:cubicBezTo>
                  <a:pt x="498087" y="1204332"/>
                  <a:pt x="504052" y="1192046"/>
                  <a:pt x="512956" y="1182029"/>
                </a:cubicBezTo>
                <a:cubicBezTo>
                  <a:pt x="533910" y="1158456"/>
                  <a:pt x="562368" y="1141365"/>
                  <a:pt x="579863" y="1115122"/>
                </a:cubicBezTo>
                <a:cubicBezTo>
                  <a:pt x="619661" y="1055423"/>
                  <a:pt x="592686" y="1091148"/>
                  <a:pt x="669073" y="1014761"/>
                </a:cubicBezTo>
                <a:cubicBezTo>
                  <a:pt x="680224" y="1003610"/>
                  <a:pt x="689404" y="990055"/>
                  <a:pt x="702526" y="981307"/>
                </a:cubicBezTo>
                <a:cubicBezTo>
                  <a:pt x="713677" y="973873"/>
                  <a:pt x="725804" y="967727"/>
                  <a:pt x="735980" y="959005"/>
                </a:cubicBezTo>
                <a:cubicBezTo>
                  <a:pt x="751945" y="945321"/>
                  <a:pt x="764166" y="927535"/>
                  <a:pt x="780585" y="914400"/>
                </a:cubicBezTo>
                <a:cubicBezTo>
                  <a:pt x="799170" y="899532"/>
                  <a:pt x="817300" y="884075"/>
                  <a:pt x="836341" y="869795"/>
                </a:cubicBezTo>
                <a:cubicBezTo>
                  <a:pt x="847063" y="861754"/>
                  <a:pt x="859330" y="855865"/>
                  <a:pt x="869795" y="847493"/>
                </a:cubicBezTo>
                <a:cubicBezTo>
                  <a:pt x="878005" y="840925"/>
                  <a:pt x="883349" y="831022"/>
                  <a:pt x="892097" y="825190"/>
                </a:cubicBezTo>
                <a:cubicBezTo>
                  <a:pt x="905928" y="815969"/>
                  <a:pt x="921834" y="810322"/>
                  <a:pt x="936702" y="802888"/>
                </a:cubicBezTo>
                <a:cubicBezTo>
                  <a:pt x="947853" y="788020"/>
                  <a:pt x="956169" y="770522"/>
                  <a:pt x="970156" y="758283"/>
                </a:cubicBezTo>
                <a:cubicBezTo>
                  <a:pt x="1002568" y="729923"/>
                  <a:pt x="1023476" y="725641"/>
                  <a:pt x="1059365" y="713678"/>
                </a:cubicBezTo>
                <a:cubicBezTo>
                  <a:pt x="1089102" y="691376"/>
                  <a:pt x="1122291" y="673055"/>
                  <a:pt x="1148575" y="646771"/>
                </a:cubicBezTo>
                <a:cubicBezTo>
                  <a:pt x="1159726" y="635620"/>
                  <a:pt x="1168907" y="622065"/>
                  <a:pt x="1182029" y="613317"/>
                </a:cubicBezTo>
                <a:cubicBezTo>
                  <a:pt x="1191809" y="606797"/>
                  <a:pt x="1204331" y="605883"/>
                  <a:pt x="1215482" y="602166"/>
                </a:cubicBezTo>
                <a:cubicBezTo>
                  <a:pt x="1245892" y="571756"/>
                  <a:pt x="1255395" y="559099"/>
                  <a:pt x="1293541" y="535258"/>
                </a:cubicBezTo>
                <a:cubicBezTo>
                  <a:pt x="1307637" y="526448"/>
                  <a:pt x="1323278" y="520390"/>
                  <a:pt x="1338146" y="512956"/>
                </a:cubicBezTo>
                <a:cubicBezTo>
                  <a:pt x="1349297" y="501805"/>
                  <a:pt x="1357908" y="487326"/>
                  <a:pt x="1371600" y="479502"/>
                </a:cubicBezTo>
                <a:cubicBezTo>
                  <a:pt x="1384906" y="471898"/>
                  <a:pt x="1401468" y="472561"/>
                  <a:pt x="1416204" y="468351"/>
                </a:cubicBezTo>
                <a:cubicBezTo>
                  <a:pt x="1427506" y="465122"/>
                  <a:pt x="1439144" y="462457"/>
                  <a:pt x="1449658" y="457200"/>
                </a:cubicBezTo>
                <a:cubicBezTo>
                  <a:pt x="1469044" y="447507"/>
                  <a:pt x="1486028" y="433439"/>
                  <a:pt x="1505414" y="423746"/>
                </a:cubicBezTo>
                <a:cubicBezTo>
                  <a:pt x="1528273" y="412317"/>
                  <a:pt x="1573419" y="405685"/>
                  <a:pt x="1594624" y="401444"/>
                </a:cubicBezTo>
                <a:cubicBezTo>
                  <a:pt x="1613209" y="394010"/>
                  <a:pt x="1631637" y="386170"/>
                  <a:pt x="1650380" y="379141"/>
                </a:cubicBezTo>
                <a:cubicBezTo>
                  <a:pt x="1704516" y="358840"/>
                  <a:pt x="1704033" y="369392"/>
                  <a:pt x="1773043" y="323385"/>
                </a:cubicBezTo>
                <a:cubicBezTo>
                  <a:pt x="1795346" y="308517"/>
                  <a:pt x="1814522" y="287256"/>
                  <a:pt x="1839951" y="278780"/>
                </a:cubicBezTo>
                <a:cubicBezTo>
                  <a:pt x="1851102" y="275063"/>
                  <a:pt x="1863129" y="273337"/>
                  <a:pt x="1873404" y="267629"/>
                </a:cubicBezTo>
                <a:cubicBezTo>
                  <a:pt x="1896835" y="254612"/>
                  <a:pt x="1915425" y="232979"/>
                  <a:pt x="1940312" y="223024"/>
                </a:cubicBezTo>
                <a:cubicBezTo>
                  <a:pt x="1997820" y="200021"/>
                  <a:pt x="2008419" y="193582"/>
                  <a:pt x="2074126" y="178419"/>
                </a:cubicBezTo>
                <a:cubicBezTo>
                  <a:pt x="2096157" y="173335"/>
                  <a:pt x="2118731" y="170985"/>
                  <a:pt x="2141034" y="167268"/>
                </a:cubicBezTo>
                <a:cubicBezTo>
                  <a:pt x="2220536" y="127518"/>
                  <a:pt x="2151177" y="156320"/>
                  <a:pt x="2263697" y="133815"/>
                </a:cubicBezTo>
                <a:cubicBezTo>
                  <a:pt x="2275223" y="131510"/>
                  <a:pt x="2285849" y="125892"/>
                  <a:pt x="2297151" y="122663"/>
                </a:cubicBezTo>
                <a:cubicBezTo>
                  <a:pt x="2311887" y="118453"/>
                  <a:pt x="2326888" y="115229"/>
                  <a:pt x="2341756" y="111512"/>
                </a:cubicBezTo>
                <a:cubicBezTo>
                  <a:pt x="2492633" y="36073"/>
                  <a:pt x="2305468" y="123608"/>
                  <a:pt x="2542478" y="44605"/>
                </a:cubicBezTo>
                <a:cubicBezTo>
                  <a:pt x="2618944" y="19116"/>
                  <a:pt x="2524040" y="49214"/>
                  <a:pt x="2631687" y="22302"/>
                </a:cubicBezTo>
                <a:cubicBezTo>
                  <a:pt x="2643091" y="19451"/>
                  <a:pt x="2653490" y="12704"/>
                  <a:pt x="2665141" y="11151"/>
                </a:cubicBezTo>
                <a:cubicBezTo>
                  <a:pt x="2709508" y="5236"/>
                  <a:pt x="2754351" y="3717"/>
                  <a:pt x="2798956" y="0"/>
                </a:cubicBezTo>
                <a:lnTo>
                  <a:pt x="3490331" y="11151"/>
                </a:lnTo>
                <a:cubicBezTo>
                  <a:pt x="3512932" y="11816"/>
                  <a:pt x="3534784" y="19660"/>
                  <a:pt x="3557239" y="22302"/>
                </a:cubicBezTo>
                <a:cubicBezTo>
                  <a:pt x="3598014" y="27099"/>
                  <a:pt x="3639014" y="29737"/>
                  <a:pt x="3679902" y="33454"/>
                </a:cubicBezTo>
                <a:cubicBezTo>
                  <a:pt x="3694770" y="37171"/>
                  <a:pt x="3709479" y="41599"/>
                  <a:pt x="3724507" y="44605"/>
                </a:cubicBezTo>
                <a:cubicBezTo>
                  <a:pt x="3825774" y="64858"/>
                  <a:pt x="3835917" y="65299"/>
                  <a:pt x="3925229" y="78058"/>
                </a:cubicBezTo>
                <a:cubicBezTo>
                  <a:pt x="4055308" y="121419"/>
                  <a:pt x="3926366" y="79514"/>
                  <a:pt x="4070195" y="122663"/>
                </a:cubicBezTo>
                <a:cubicBezTo>
                  <a:pt x="4081454" y="126041"/>
                  <a:pt x="4092245" y="130964"/>
                  <a:pt x="4103648" y="133815"/>
                </a:cubicBezTo>
                <a:cubicBezTo>
                  <a:pt x="4122035" y="138412"/>
                  <a:pt x="4140819" y="141249"/>
                  <a:pt x="4159404" y="144966"/>
                </a:cubicBezTo>
                <a:cubicBezTo>
                  <a:pt x="4166838" y="156117"/>
                  <a:pt x="4170556" y="170985"/>
                  <a:pt x="4181707" y="178419"/>
                </a:cubicBezTo>
                <a:cubicBezTo>
                  <a:pt x="4194459" y="186920"/>
                  <a:pt x="4211772" y="184724"/>
                  <a:pt x="4226312" y="189571"/>
                </a:cubicBezTo>
                <a:cubicBezTo>
                  <a:pt x="4256441" y="199614"/>
                  <a:pt x="4285785" y="211873"/>
                  <a:pt x="4315522" y="223024"/>
                </a:cubicBezTo>
                <a:cubicBezTo>
                  <a:pt x="4341940" y="249444"/>
                  <a:pt x="4366902" y="277323"/>
                  <a:pt x="4404731" y="289932"/>
                </a:cubicBezTo>
                <a:lnTo>
                  <a:pt x="4438185" y="301083"/>
                </a:lnTo>
                <a:cubicBezTo>
                  <a:pt x="4453053" y="312234"/>
                  <a:pt x="4466167" y="326225"/>
                  <a:pt x="4482790" y="334537"/>
                </a:cubicBezTo>
                <a:cubicBezTo>
                  <a:pt x="4494806" y="340545"/>
                  <a:pt x="4575409" y="354728"/>
                  <a:pt x="4583151" y="356839"/>
                </a:cubicBezTo>
                <a:cubicBezTo>
                  <a:pt x="4646697" y="374170"/>
                  <a:pt x="4772722" y="412595"/>
                  <a:pt x="4772722" y="412595"/>
                </a:cubicBezTo>
                <a:cubicBezTo>
                  <a:pt x="4791307" y="423746"/>
                  <a:pt x="4810192" y="434413"/>
                  <a:pt x="4828478" y="446049"/>
                </a:cubicBezTo>
                <a:cubicBezTo>
                  <a:pt x="4851092" y="460440"/>
                  <a:pt x="4869956" y="482178"/>
                  <a:pt x="4895385" y="490654"/>
                </a:cubicBezTo>
                <a:cubicBezTo>
                  <a:pt x="4970818" y="515798"/>
                  <a:pt x="4879268" y="482594"/>
                  <a:pt x="4984595" y="535258"/>
                </a:cubicBezTo>
                <a:cubicBezTo>
                  <a:pt x="5028014" y="556968"/>
                  <a:pt x="5012607" y="536113"/>
                  <a:pt x="5062653" y="557561"/>
                </a:cubicBezTo>
                <a:cubicBezTo>
                  <a:pt x="5100851" y="573931"/>
                  <a:pt x="5136994" y="594732"/>
                  <a:pt x="5174165" y="613317"/>
                </a:cubicBezTo>
                <a:lnTo>
                  <a:pt x="5352585" y="702527"/>
                </a:lnTo>
                <a:cubicBezTo>
                  <a:pt x="5374887" y="713678"/>
                  <a:pt x="5395837" y="728095"/>
                  <a:pt x="5419492" y="735980"/>
                </a:cubicBezTo>
                <a:cubicBezTo>
                  <a:pt x="5430643" y="739697"/>
                  <a:pt x="5442142" y="742502"/>
                  <a:pt x="5452946" y="747132"/>
                </a:cubicBezTo>
                <a:cubicBezTo>
                  <a:pt x="5549395" y="788467"/>
                  <a:pt x="5452556" y="754436"/>
                  <a:pt x="5531004" y="780585"/>
                </a:cubicBezTo>
                <a:cubicBezTo>
                  <a:pt x="5570997" y="820578"/>
                  <a:pt x="5549909" y="805012"/>
                  <a:pt x="5631365" y="836341"/>
                </a:cubicBezTo>
                <a:cubicBezTo>
                  <a:pt x="5653307" y="844780"/>
                  <a:pt x="5675970" y="851210"/>
                  <a:pt x="5698273" y="858644"/>
                </a:cubicBezTo>
                <a:lnTo>
                  <a:pt x="5731726" y="869795"/>
                </a:lnTo>
                <a:cubicBezTo>
                  <a:pt x="5742877" y="880946"/>
                  <a:pt x="5752058" y="894501"/>
                  <a:pt x="5765180" y="903249"/>
                </a:cubicBezTo>
                <a:cubicBezTo>
                  <a:pt x="5774960" y="909769"/>
                  <a:pt x="5787830" y="909770"/>
                  <a:pt x="5798634" y="914400"/>
                </a:cubicBezTo>
                <a:cubicBezTo>
                  <a:pt x="5895109" y="955745"/>
                  <a:pt x="5798226" y="921696"/>
                  <a:pt x="5876692" y="947854"/>
                </a:cubicBezTo>
                <a:cubicBezTo>
                  <a:pt x="5908056" y="979216"/>
                  <a:pt x="5915470" y="989545"/>
                  <a:pt x="5965902" y="1014761"/>
                </a:cubicBezTo>
                <a:cubicBezTo>
                  <a:pt x="5980770" y="1022195"/>
                  <a:pt x="5995914" y="1029103"/>
                  <a:pt x="6010507" y="1037063"/>
                </a:cubicBezTo>
                <a:cubicBezTo>
                  <a:pt x="6036816" y="1051413"/>
                  <a:pt x="6061283" y="1069267"/>
                  <a:pt x="6088565" y="1081668"/>
                </a:cubicBezTo>
                <a:cubicBezTo>
                  <a:pt x="6102517" y="1088010"/>
                  <a:pt x="6118434" y="1088609"/>
                  <a:pt x="6133170" y="1092819"/>
                </a:cubicBezTo>
                <a:cubicBezTo>
                  <a:pt x="6144472" y="1096048"/>
                  <a:pt x="6155820" y="1099341"/>
                  <a:pt x="6166624" y="1103971"/>
                </a:cubicBezTo>
                <a:cubicBezTo>
                  <a:pt x="6181903" y="1110519"/>
                  <a:pt x="6195664" y="1120436"/>
                  <a:pt x="6211229" y="1126273"/>
                </a:cubicBezTo>
                <a:cubicBezTo>
                  <a:pt x="6239826" y="1136997"/>
                  <a:pt x="6262318" y="1135091"/>
                  <a:pt x="6289287" y="1148576"/>
                </a:cubicBezTo>
                <a:cubicBezTo>
                  <a:pt x="6301274" y="1154570"/>
                  <a:pt x="6310754" y="1164885"/>
                  <a:pt x="6322741" y="1170878"/>
                </a:cubicBezTo>
                <a:cubicBezTo>
                  <a:pt x="6349810" y="1184412"/>
                  <a:pt x="6383957" y="1185545"/>
                  <a:pt x="6411951" y="1193180"/>
                </a:cubicBezTo>
                <a:cubicBezTo>
                  <a:pt x="6434631" y="1199366"/>
                  <a:pt x="6456051" y="1209781"/>
                  <a:pt x="6478858" y="1215483"/>
                </a:cubicBezTo>
                <a:cubicBezTo>
                  <a:pt x="6493726" y="1219200"/>
                  <a:pt x="6508727" y="1222424"/>
                  <a:pt x="6523463" y="1226634"/>
                </a:cubicBezTo>
                <a:cubicBezTo>
                  <a:pt x="6548471" y="1233779"/>
                  <a:pt x="6592725" y="1251021"/>
                  <a:pt x="6612673" y="1260088"/>
                </a:cubicBezTo>
                <a:cubicBezTo>
                  <a:pt x="6635373" y="1270406"/>
                  <a:pt x="6656794" y="1283414"/>
                  <a:pt x="6679580" y="1293541"/>
                </a:cubicBezTo>
                <a:cubicBezTo>
                  <a:pt x="6712526" y="1308184"/>
                  <a:pt x="6743674" y="1309800"/>
                  <a:pt x="6779941" y="1315844"/>
                </a:cubicBezTo>
                <a:cubicBezTo>
                  <a:pt x="6805961" y="1326995"/>
                  <a:pt x="6830943" y="1340972"/>
                  <a:pt x="6858000" y="1349297"/>
                </a:cubicBezTo>
                <a:cubicBezTo>
                  <a:pt x="6879610" y="1355946"/>
                  <a:pt x="6902662" y="1356404"/>
                  <a:pt x="6924907" y="1360449"/>
                </a:cubicBezTo>
                <a:cubicBezTo>
                  <a:pt x="7054392" y="1383992"/>
                  <a:pt x="6922482" y="1371600"/>
                  <a:pt x="7170234" y="1371600"/>
                </a:cubicBezTo>
              </a:path>
            </a:pathLst>
          </a:cu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517F87-D11D-AD4E-B028-939645C1B974}"/>
              </a:ext>
            </a:extLst>
          </p:cNvPr>
          <p:cNvCxnSpPr>
            <a:cxnSpLocks/>
          </p:cNvCxnSpPr>
          <p:nvPr/>
        </p:nvCxnSpPr>
        <p:spPr>
          <a:xfrm flipV="1">
            <a:off x="1773936" y="5278933"/>
            <a:ext cx="8750708" cy="3213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B1F9A3B7-CE04-0A42-A49A-2A7781A267BB}"/>
              </a:ext>
            </a:extLst>
          </p:cNvPr>
          <p:cNvSpPr/>
          <p:nvPr/>
        </p:nvSpPr>
        <p:spPr>
          <a:xfrm>
            <a:off x="4489950" y="4162474"/>
            <a:ext cx="460917" cy="460917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6B3C83E-DB3C-F94B-8D43-2F414E9D1FC1}"/>
              </a:ext>
            </a:extLst>
          </p:cNvPr>
          <p:cNvSpPr/>
          <p:nvPr/>
        </p:nvSpPr>
        <p:spPr>
          <a:xfrm>
            <a:off x="7248390" y="5049643"/>
            <a:ext cx="460917" cy="460917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D20C55-1C2B-D248-BF66-CAC83B39620E}"/>
              </a:ext>
            </a:extLst>
          </p:cNvPr>
          <p:cNvSpPr txBox="1"/>
          <p:nvPr/>
        </p:nvSpPr>
        <p:spPr>
          <a:xfrm>
            <a:off x="4836427" y="3875839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3 months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B9159D-D95A-684B-9D1A-920F4B61A4BC}"/>
              </a:ext>
            </a:extLst>
          </p:cNvPr>
          <p:cNvSpPr txBox="1"/>
          <p:nvPr/>
        </p:nvSpPr>
        <p:spPr>
          <a:xfrm>
            <a:off x="7586147" y="4763308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6 months</a:t>
            </a:r>
          </a:p>
        </p:txBody>
      </p:sp>
    </p:spTree>
    <p:extLst>
      <p:ext uri="{BB962C8B-B14F-4D97-AF65-F5344CB8AC3E}">
        <p14:creationId xmlns:p14="http://schemas.microsoft.com/office/powerpoint/2010/main" val="231466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4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4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4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4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4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9" grpId="0"/>
      <p:bldP spid="9" grpId="0" animBg="1"/>
      <p:bldP spid="12" grpId="0" animBg="1"/>
      <p:bldP spid="24" grpId="0" animBg="1"/>
      <p:bldP spid="16" grpId="0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F8D0BC-92D2-4D97-868B-FA64394A66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2DF8719-EAF0-48BA-A822-2E862C0384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test coverage is not the goal of TDD</a:t>
            </a:r>
            <a:br>
              <a:rPr lang="en-US" dirty="0"/>
            </a:br>
            <a:r>
              <a:rPr lang="en-US" dirty="0"/>
              <a:t>(No tests for methods we are convinced cannot fail, such as getters/setters)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 goal is to discover a good design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dirty="0"/>
              <a:t>By writing tests first we can design the interface of our class so that tests are easy to write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dirty="0"/>
              <a:t>This makes production code easy to write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en-US" dirty="0"/>
              <a:t>Since we have tests, we can refactor without danger of introducing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4FA5042-F12C-4AB2-8F56-D38E6068D6B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275"/>
            <a:ext cx="10261600" cy="385763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Test-Driven Development</a:t>
            </a:r>
            <a:endParaRPr lang="en-DE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386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CC347D-3117-4626-A3E7-63C9E91BA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TDD Cycle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88A674-8DDF-4639-B6F3-2B4D5A6D81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3D34E-BB98-41D6-A4D6-B2F146B09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3802232" cy="30956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 a (minimal)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the minimal functionality to get the test 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 the code</a:t>
            </a:r>
          </a:p>
        </p:txBody>
      </p:sp>
    </p:spTree>
    <p:extLst>
      <p:ext uri="{BB962C8B-B14F-4D97-AF65-F5344CB8AC3E}">
        <p14:creationId xmlns:p14="http://schemas.microsoft.com/office/powerpoint/2010/main" val="4174011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CC347D-3117-4626-A3E7-63C9E91BA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TDD Cycle</a:t>
            </a:r>
            <a:endParaRPr lang="en-DE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88A674-8DDF-4639-B6F3-2B4D5A6D81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cs typeface="Arial" pitchFamily="18"/>
              </a:rPr>
              <a:t>© Coding Akademie München GmbH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18"/>
              <a:cs typeface="Arial" pitchFamily="18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3D34E-BB98-41D6-A4D6-B2F146B095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3802232" cy="309562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Write a (minimal)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the minimal functionality to get the test working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 the code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3EBF262-651F-45C6-A17B-C02731739E9E}"/>
              </a:ext>
            </a:extLst>
          </p:cNvPr>
          <p:cNvSpPr txBox="1">
            <a:spLocks/>
          </p:cNvSpPr>
          <p:nvPr/>
        </p:nvSpPr>
        <p:spPr>
          <a:xfrm>
            <a:off x="5542504" y="3033713"/>
            <a:ext cx="5884428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eaLnBrk="1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7207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ea typeface="+mn-ea"/>
                <a:cs typeface="Arial" pitchFamily="18"/>
              </a:rPr>
              <a:t>Test only a single feature: 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ea typeface="+mn-ea"/>
                <a:cs typeface="Arial" pitchFamily="18"/>
              </a:rPr>
              <a:t>Baby Steps</a:t>
            </a:r>
          </a:p>
          <a:p>
            <a:pPr marL="285750" marR="0" lvl="0" indent="-285750" algn="l" defTabSz="72072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ea typeface="+mn-ea"/>
                <a:cs typeface="Arial" pitchFamily="18"/>
              </a:rPr>
              <a:t>This test is 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itchFamily="18"/>
                <a:ea typeface="+mn-ea"/>
                <a:cs typeface="Arial" pitchFamily="18"/>
              </a:rPr>
              <a:t>supposed to fail</a:t>
            </a:r>
          </a:p>
        </p:txBody>
      </p:sp>
    </p:spTree>
    <p:extLst>
      <p:ext uri="{BB962C8B-B14F-4D97-AF65-F5344CB8AC3E}">
        <p14:creationId xmlns:p14="http://schemas.microsoft.com/office/powerpoint/2010/main" val="14887274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Fwo_biZO4OxAPGBWTiQk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igVXNswkVG7ghES5Rv7h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OsimOOptQvFZSax.VA1v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DGaXEb3Bq7EY44E4sLqt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bBgKMiyObC0eV21ZoY5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KXhOlRdi0YuEdKJQWmPP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o.pqi8yBIaqlRj7k9_Z0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GUjb.5rRWwlzK2KEt8D0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ePscs3c2_edoADRKSLjqQ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guewKKuIuUV3QNpO.HzT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vDdb1h66l4dkN2nzgUFaQ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9N0reOf37TVOJpBFTSlJg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DGaXEb3Bq7EY44E4sLqtQ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Fwo_biZO4OxAPGBWTiQkw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igVXNswkVG7ghES5Rv7h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guewKKuIuUV3QNpO.HzTw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OsimOOptQvFZSax.VA1vA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KXhOlRdi0YuEdKJQWmPPg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bBgKMiyObC0eV21ZoY5w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o.pqi8yBIaqlRj7k9_Z0g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GUjb.5rRWwlzK2KEt8D0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ePscs3c2_edoADRKSLjqQ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bBgKMiyObC0eV21ZoY5w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vDdb1h66l4dkN2nzgUFa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9N0reOf37TVOJpBFTSlJ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019 @ CAM Master">
  <a:themeElements>
    <a:clrScheme name="Custom 68">
      <a:dk1>
        <a:srgbClr val="000000"/>
      </a:dk1>
      <a:lt1>
        <a:sysClr val="window" lastClr="FFFFFF"/>
      </a:lt1>
      <a:dk2>
        <a:srgbClr val="E4E3DF"/>
      </a:dk2>
      <a:lt2>
        <a:srgbClr val="D9CED1"/>
      </a:lt2>
      <a:accent1>
        <a:srgbClr val="D9CED1"/>
      </a:accent1>
      <a:accent2>
        <a:srgbClr val="4B323E"/>
      </a:accent2>
      <a:accent3>
        <a:srgbClr val="E4E3DF"/>
      </a:accent3>
      <a:accent4>
        <a:srgbClr val="A08570"/>
      </a:accent4>
      <a:accent5>
        <a:srgbClr val="3C3C3C"/>
      </a:accent5>
      <a:accent6>
        <a:srgbClr val="FF7A7D"/>
      </a:accent6>
      <a:hlink>
        <a:srgbClr val="000000"/>
      </a:hlink>
      <a:folHlink>
        <a:srgbClr val="000000"/>
      </a:folHlink>
    </a:clrScheme>
    <a:fontScheme name="PT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85750" indent="-285750" algn="l">
          <a:buFont typeface="Symbol" panose="05050102010706020507" pitchFamily="18" charset="2"/>
          <a:buChar char="·"/>
          <a:defRPr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A_Template_v1.pptx" id="{348D2975-4D34-46E1-A50F-B62AF8819153}" vid="{DB4CBCF0-F9BC-475C-96D4-329A2791B7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2019 @ CAM Master">
  <a:themeElements>
    <a:clrScheme name="Custom 68">
      <a:dk1>
        <a:srgbClr val="000000"/>
      </a:dk1>
      <a:lt1>
        <a:sysClr val="window" lastClr="FFFFFF"/>
      </a:lt1>
      <a:dk2>
        <a:srgbClr val="E4E3DF"/>
      </a:dk2>
      <a:lt2>
        <a:srgbClr val="D9CED1"/>
      </a:lt2>
      <a:accent1>
        <a:srgbClr val="D9CED1"/>
      </a:accent1>
      <a:accent2>
        <a:srgbClr val="4B323E"/>
      </a:accent2>
      <a:accent3>
        <a:srgbClr val="E4E3DF"/>
      </a:accent3>
      <a:accent4>
        <a:srgbClr val="A08570"/>
      </a:accent4>
      <a:accent5>
        <a:srgbClr val="3C3C3C"/>
      </a:accent5>
      <a:accent6>
        <a:srgbClr val="FF7A7D"/>
      </a:accent6>
      <a:hlink>
        <a:srgbClr val="000000"/>
      </a:hlink>
      <a:folHlink>
        <a:srgbClr val="000000"/>
      </a:folHlink>
    </a:clrScheme>
    <a:fontScheme name="PT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85750" indent="-285750" algn="l">
          <a:buFont typeface="Symbol" panose="05050102010706020507" pitchFamily="18" charset="2"/>
          <a:buChar char="·"/>
          <a:defRPr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CA_Template_v1</Template>
  <TotalTime>791</TotalTime>
  <Words>1314</Words>
  <Application>Microsoft Office PowerPoint</Application>
  <PresentationFormat>Custom</PresentationFormat>
  <Paragraphs>203</Paragraphs>
  <Slides>36</Slides>
  <Notes>9</Notes>
  <HiddenSlides>1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7" baseType="lpstr">
      <vt:lpstr>Arial</vt:lpstr>
      <vt:lpstr>Calibri</vt:lpstr>
      <vt:lpstr>Calibri Light</vt:lpstr>
      <vt:lpstr>Consolas</vt:lpstr>
      <vt:lpstr>Symbol</vt:lpstr>
      <vt:lpstr>Times New Roman</vt:lpstr>
      <vt:lpstr>2019 @ CAM Master</vt:lpstr>
      <vt:lpstr>Office Theme</vt:lpstr>
      <vt:lpstr>1_2019 @ CAM Master</vt:lpstr>
      <vt:lpstr>think-cell Folie</vt:lpstr>
      <vt:lpstr>think-cell Slide</vt:lpstr>
      <vt:lpstr>PowerPoint Presentation</vt:lpstr>
      <vt:lpstr>Main Idea behind TDD</vt:lpstr>
      <vt:lpstr>Problem</vt:lpstr>
      <vt:lpstr>PowerPoint Presentation</vt:lpstr>
      <vt:lpstr>Refactoring</vt:lpstr>
      <vt:lpstr>PowerPoint Presentation</vt:lpstr>
      <vt:lpstr>Test-Driven Development</vt:lpstr>
      <vt:lpstr>The TDD Cycle</vt:lpstr>
      <vt:lpstr>The TDD Cycle</vt:lpstr>
      <vt:lpstr>The TDD Cycle</vt:lpstr>
      <vt:lpstr>The TDD Cycle</vt:lpstr>
      <vt:lpstr>The TDD Cycle</vt:lpstr>
      <vt:lpstr>The TDD Cycle</vt:lpstr>
      <vt:lpstr>Why Solve Simply?</vt:lpstr>
      <vt:lpstr>Assumptions Made By Solve Simply</vt:lpstr>
      <vt:lpstr>Baby Steps</vt:lpstr>
      <vt:lpstr>Even Better: TDD Cycle + Preparation</vt:lpstr>
      <vt:lpstr>Guided Kata: Prime Factorization</vt:lpstr>
      <vt:lpstr>Guided Kata: Prime Factorization</vt:lpstr>
      <vt:lpstr>Guided Kata: Prime Factorization</vt:lpstr>
      <vt:lpstr>Kata: FizzBuzz</vt:lpstr>
      <vt:lpstr>Recap: Effective Unit Testing</vt:lpstr>
      <vt:lpstr>Real-World Problems</vt:lpstr>
      <vt:lpstr>PowerPoint Presentation</vt:lpstr>
      <vt:lpstr>Reasons: Code</vt:lpstr>
      <vt:lpstr>PowerPoint Presentation</vt:lpstr>
      <vt:lpstr>PowerPoint Presentation</vt:lpstr>
      <vt:lpstr>PowerPoint Presentation</vt:lpstr>
      <vt:lpstr>Workshops</vt:lpstr>
      <vt:lpstr>Workshops</vt:lpstr>
      <vt:lpstr>PowerPoint Presentation</vt:lpstr>
      <vt:lpstr>PowerPoint Presentation</vt:lpstr>
      <vt:lpstr>That’s a queue, not a stack! (FIFO)</vt:lpstr>
      <vt:lpstr>Work Step By Step</vt:lpstr>
      <vt:lpstr>Beware of Internals</vt:lpstr>
      <vt:lpstr>Why is Production Code Difficult?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Matthias Hölzl</dc:creator>
  <cp:lastModifiedBy>Matthias Hölzl</cp:lastModifiedBy>
  <cp:revision>42</cp:revision>
  <dcterms:created xsi:type="dcterms:W3CDTF">2020-07-07T03:49:17Z</dcterms:created>
  <dcterms:modified xsi:type="dcterms:W3CDTF">2021-12-01T16:08:36Z</dcterms:modified>
</cp:coreProperties>
</file>

<file path=docProps/thumbnail.jpeg>
</file>